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702" r:id="rId2"/>
  </p:sldMasterIdLst>
  <p:sldIdLst>
    <p:sldId id="256" r:id="rId3"/>
    <p:sldId id="263" r:id="rId4"/>
    <p:sldId id="264" r:id="rId5"/>
    <p:sldId id="265" r:id="rId6"/>
    <p:sldId id="266" r:id="rId7"/>
    <p:sldId id="260" r:id="rId8"/>
    <p:sldId id="261" r:id="rId9"/>
    <p:sldId id="283" r:id="rId10"/>
    <p:sldId id="284" r:id="rId11"/>
    <p:sldId id="285" r:id="rId12"/>
    <p:sldId id="286" r:id="rId13"/>
    <p:sldId id="287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164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5955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3316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32683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81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10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2084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8022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1657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0231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28846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70892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46623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047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23160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63449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24347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28693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493279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5407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3483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653125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002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193653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65830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80031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02420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4001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8979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96F31-9385-4CBF-B511-DFFF15345319}" type="datetimeFigureOut">
              <a:rPr lang="hr-HR" smtClean="0"/>
              <a:t>26.5.2019.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724D3-277D-4D15-8AAE-83D3CC9CBC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12917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707515"/>
          </a:xfrm>
        </p:spPr>
        <p:txBody>
          <a:bodyPr>
            <a:normAutofit fontScale="90000"/>
          </a:bodyPr>
          <a:lstStyle/>
          <a:p>
            <a:br>
              <a:rPr lang="hr-HR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r-HR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r-HR" dirty="0">
                <a:latin typeface="Cambria" panose="02040503050406030204" pitchFamily="18" charset="0"/>
                <a:ea typeface="Cambria" panose="02040503050406030204" pitchFamily="18" charset="0"/>
              </a:rPr>
              <a:t>Poštivanje sebe i drugih u virtualnom svijetu</a:t>
            </a:r>
          </a:p>
        </p:txBody>
      </p:sp>
    </p:spTree>
    <p:extLst>
      <p:ext uri="{BB962C8B-B14F-4D97-AF65-F5344CB8AC3E}">
        <p14:creationId xmlns:p14="http://schemas.microsoft.com/office/powerpoint/2010/main" val="402776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1C3E1C-C989-4ABA-A6AB-6638D98F9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l"/>
            <a:r>
              <a:rPr lang="hr-HR" dirty="0">
                <a:latin typeface="Cambria" pitchFamily="18" charset="0"/>
              </a:rPr>
              <a:t>Što je to internet?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E1E08D9-0AC6-4FC3-B1D2-67399E862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javno dostupna globalna mreža</a:t>
            </a:r>
          </a:p>
          <a:p>
            <a:pPr marL="0" indent="0">
              <a:buNone/>
            </a:pP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  koja zajedno povezuje računala </a:t>
            </a:r>
          </a:p>
          <a:p>
            <a:pPr marL="0" indent="0">
              <a:buNone/>
            </a:pP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  i računalne mreže cijelog svijeta</a:t>
            </a:r>
          </a:p>
          <a:p>
            <a:endParaRPr lang="hr-HR" altLang="sr-Latn-R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altLang="sr-Latn-RS" sz="2800" dirty="0">
                <a:latin typeface="Cambria" panose="02040503050406030204" pitchFamily="18" charset="0"/>
                <a:ea typeface="Cambria" panose="02040503050406030204" pitchFamily="18" charset="0"/>
              </a:rPr>
              <a:t>mreža svih mreža</a:t>
            </a:r>
          </a:p>
          <a:p>
            <a:pPr marL="0" indent="0">
              <a:buNone/>
            </a:pPr>
            <a:endParaRPr lang="hr-HR" altLang="sr-Latn-R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altLang="sr-Latn-RS" sz="2800" dirty="0">
                <a:latin typeface="Cambria" panose="02040503050406030204" pitchFamily="18" charset="0"/>
                <a:ea typeface="Cambria" panose="02040503050406030204" pitchFamily="18" charset="0"/>
              </a:rPr>
              <a:t>neiscrpan izvor informacija dostupnih na dlanu</a:t>
            </a:r>
          </a:p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46DAE1C-0F35-42C5-A74A-40AB7C0BB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110" y="1639389"/>
            <a:ext cx="4937760" cy="316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46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>
            <a:extLst>
              <a:ext uri="{FF2B5EF4-FFF2-40B4-BE49-F238E27FC236}">
                <a16:creationId xmlns:a16="http://schemas.microsoft.com/office/drawing/2014/main" id="{92738B64-5197-44CA-935A-C128287A4CCB}"/>
              </a:ext>
            </a:extLst>
          </p:cNvPr>
          <p:cNvSpPr/>
          <p:nvPr/>
        </p:nvSpPr>
        <p:spPr>
          <a:xfrm>
            <a:off x="600116" y="749043"/>
            <a:ext cx="8189843" cy="433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</a:pPr>
            <a:endParaRPr lang="hr-HR" altLang="sr-Latn-R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altLang="sr-Latn-RS" sz="2800" dirty="0">
                <a:latin typeface="Cambria" panose="02040503050406030204" pitchFamily="18" charset="0"/>
              </a:rPr>
              <a:t>internet je najveća </a:t>
            </a:r>
            <a:r>
              <a:rPr lang="hr-HR" altLang="sr-Latn-RS" sz="2800" b="1" dirty="0">
                <a:latin typeface="Cambria" panose="02040503050406030204" pitchFamily="18" charset="0"/>
              </a:rPr>
              <a:t>knjižnica</a:t>
            </a:r>
            <a:r>
              <a:rPr lang="hr-HR" altLang="sr-Latn-RS" sz="2800" dirty="0">
                <a:latin typeface="Cambria" panose="02040503050406030204" pitchFamily="18" charset="0"/>
              </a:rPr>
              <a:t> </a:t>
            </a:r>
            <a:br>
              <a:rPr lang="hr-HR" altLang="sr-Latn-RS" sz="2800" dirty="0">
                <a:latin typeface="Cambria" panose="02040503050406030204" pitchFamily="18" charset="0"/>
              </a:rPr>
            </a:br>
            <a:r>
              <a:rPr lang="hr-HR" altLang="sr-Latn-RS" sz="2800" b="1" dirty="0">
                <a:latin typeface="Cambria" panose="02040503050406030204" pitchFamily="18" charset="0"/>
              </a:rPr>
              <a:t>podataka</a:t>
            </a:r>
            <a:r>
              <a:rPr lang="hr-HR" altLang="sr-Latn-RS" sz="2800" dirty="0">
                <a:latin typeface="Cambria" panose="02040503050406030204" pitchFamily="18" charset="0"/>
              </a:rPr>
              <a:t> kojom čovječanstvo </a:t>
            </a:r>
            <a:br>
              <a:rPr lang="hr-HR" altLang="sr-Latn-RS" sz="2800" dirty="0">
                <a:latin typeface="Cambria" panose="02040503050406030204" pitchFamily="18" charset="0"/>
              </a:rPr>
            </a:br>
            <a:r>
              <a:rPr lang="hr-HR" altLang="sr-Latn-RS" sz="2800" dirty="0">
                <a:latin typeface="Cambria" panose="02040503050406030204" pitchFamily="18" charset="0"/>
              </a:rPr>
              <a:t>raspolaže</a:t>
            </a:r>
          </a:p>
          <a:p>
            <a:pPr>
              <a:lnSpc>
                <a:spcPct val="60000"/>
              </a:lnSpc>
            </a:pPr>
            <a:endParaRPr lang="hr-HR" altLang="sr-Latn-R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altLang="sr-Latn-RS" sz="2800" dirty="0">
                <a:latin typeface="Cambria" panose="02040503050406030204" pitchFamily="18" charset="0"/>
              </a:rPr>
              <a:t>koristan pri pripremi školskih </a:t>
            </a:r>
            <a:br>
              <a:rPr lang="hr-HR" altLang="sr-Latn-RS" sz="2800" dirty="0">
                <a:latin typeface="Cambria" panose="02040503050406030204" pitchFamily="18" charset="0"/>
              </a:rPr>
            </a:br>
            <a:r>
              <a:rPr lang="hr-HR" altLang="sr-Latn-RS" sz="2800" dirty="0">
                <a:latin typeface="Cambria" panose="02040503050406030204" pitchFamily="18" charset="0"/>
              </a:rPr>
              <a:t>projekata, sjajan je medij koji djeci</a:t>
            </a:r>
          </a:p>
          <a:p>
            <a:r>
              <a:rPr lang="hr-HR" altLang="sr-Latn-RS" sz="2800" dirty="0">
                <a:latin typeface="Cambria" panose="02040503050406030204" pitchFamily="18" charset="0"/>
              </a:rPr>
              <a:t>      omogućuje  da upoznaju</a:t>
            </a:r>
          </a:p>
          <a:p>
            <a:r>
              <a:rPr lang="hr-HR" altLang="sr-Latn-RS" sz="2800" dirty="0">
                <a:latin typeface="Cambria" panose="02040503050406030204" pitchFamily="18" charset="0"/>
              </a:rPr>
              <a:t>      druge ljude i kulture</a:t>
            </a:r>
          </a:p>
          <a:p>
            <a:endParaRPr lang="hr-HR" altLang="sr-Latn-RS" sz="2800" dirty="0">
              <a:latin typeface="Cambria" panose="02040503050406030204" pitchFamily="18" charset="0"/>
            </a:endParaRPr>
          </a:p>
          <a:p>
            <a:pPr>
              <a:lnSpc>
                <a:spcPct val="60000"/>
              </a:lnSpc>
            </a:pPr>
            <a:endParaRPr lang="hr-HR" altLang="sr-Latn-RS" sz="2800" dirty="0">
              <a:latin typeface="Cambria" panose="02040503050406030204" pitchFamily="18" charset="0"/>
            </a:endParaRPr>
          </a:p>
        </p:txBody>
      </p:sp>
      <p:pic>
        <p:nvPicPr>
          <p:cNvPr id="7" name="Picture 4" descr="C:\Users\Envy\Downloads\stock-illustration-395348-girl-surfing-internet-happy-version.jpg">
            <a:extLst>
              <a:ext uri="{FF2B5EF4-FFF2-40B4-BE49-F238E27FC236}">
                <a16:creationId xmlns:a16="http://schemas.microsoft.com/office/drawing/2014/main" id="{4F58C009-DE96-4E60-85FB-B8CB9A7E0A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6848" y="1577009"/>
            <a:ext cx="3738374" cy="40243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40320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 3">
            <a:extLst>
              <a:ext uri="{FF2B5EF4-FFF2-40B4-BE49-F238E27FC236}">
                <a16:creationId xmlns:a16="http://schemas.microsoft.com/office/drawing/2014/main" id="{30FC738D-350F-42DD-9FE4-33E9ABD59045}"/>
              </a:ext>
            </a:extLst>
          </p:cNvPr>
          <p:cNvSpPr/>
          <p:nvPr/>
        </p:nvSpPr>
        <p:spPr>
          <a:xfrm>
            <a:off x="675861" y="1184270"/>
            <a:ext cx="801756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altLang="sr-Latn-RS" sz="2800" dirty="0">
                <a:latin typeface="Cambria" panose="02040503050406030204" pitchFamily="18" charset="0"/>
              </a:rPr>
              <a:t>izvanredno sredstvo koje nam omogućuje komunikaciju, edukaciju i zabavu u isto vrijeme </a:t>
            </a:r>
          </a:p>
          <a:p>
            <a:endParaRPr lang="hr-HR" altLang="sr-Latn-R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altLang="sr-Latn-RS" sz="2800" b="1" dirty="0">
                <a:latin typeface="Cambria" panose="02040503050406030204" pitchFamily="18" charset="0"/>
              </a:rPr>
              <a:t>zajednica</a:t>
            </a:r>
            <a:r>
              <a:rPr lang="hr-HR" altLang="sr-Latn-RS" sz="2800" dirty="0">
                <a:latin typeface="Cambria" panose="02040503050406030204" pitchFamily="18" charset="0"/>
              </a:rPr>
              <a:t> koja </a:t>
            </a:r>
            <a:br>
              <a:rPr lang="hr-HR" altLang="sr-Latn-RS" sz="2800" dirty="0">
                <a:latin typeface="Cambria" panose="02040503050406030204" pitchFamily="18" charset="0"/>
              </a:rPr>
            </a:br>
            <a:r>
              <a:rPr lang="hr-HR" altLang="sr-Latn-RS" sz="2800" dirty="0">
                <a:latin typeface="Cambria" panose="02040503050406030204" pitchFamily="18" charset="0"/>
              </a:rPr>
              <a:t>ima svoje dobre i loše članove, </a:t>
            </a:r>
            <a:br>
              <a:rPr lang="hr-HR" altLang="sr-Latn-RS" sz="2800" dirty="0">
                <a:latin typeface="Cambria" panose="02040503050406030204" pitchFamily="18" charset="0"/>
              </a:rPr>
            </a:br>
            <a:r>
              <a:rPr lang="hr-HR" altLang="sr-Latn-RS" sz="2800" dirty="0">
                <a:latin typeface="Cambria" panose="02040503050406030204" pitchFamily="18" charset="0"/>
              </a:rPr>
              <a:t>svoja sigurna i opasna mjesta</a:t>
            </a:r>
          </a:p>
          <a:p>
            <a:endParaRPr lang="hr-HR" altLang="sr-Latn-RS" sz="2800" dirty="0">
              <a:latin typeface="Cambria" panose="02040503050406030204" pitchFamily="18" charset="0"/>
            </a:endParaRPr>
          </a:p>
        </p:txBody>
      </p:sp>
      <p:pic>
        <p:nvPicPr>
          <p:cNvPr id="6" name="Picture 5" descr="C:\Users\Envy\Downloads\Internet (1).jpg">
            <a:extLst>
              <a:ext uri="{FF2B5EF4-FFF2-40B4-BE49-F238E27FC236}">
                <a16:creationId xmlns:a16="http://schemas.microsoft.com/office/drawing/2014/main" id="{526B5C80-90D7-41FA-B23F-D7180BF210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917" y="2325755"/>
            <a:ext cx="3905622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77916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2FEF946-DE1E-41DF-A17E-97A1F3606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28014"/>
            <a:ext cx="10820400" cy="1334525"/>
          </a:xfrm>
        </p:spPr>
        <p:txBody>
          <a:bodyPr/>
          <a:lstStyle/>
          <a:p>
            <a:pPr algn="l"/>
            <a:r>
              <a:rPr lang="hr-HR" dirty="0">
                <a:latin typeface="Cambria" pitchFamily="18" charset="0"/>
              </a:rPr>
              <a:t>Što su društvene mreže?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7C276B9-92DE-4911-A2ED-A70A90F2E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10964"/>
            <a:ext cx="10820400" cy="4307721"/>
          </a:xfrm>
        </p:spPr>
        <p:txBody>
          <a:bodyPr/>
          <a:lstStyle/>
          <a:p>
            <a:r>
              <a:rPr lang="hr-HR" altLang="sr-Latn-RS" sz="2800" dirty="0">
                <a:latin typeface="Cambria" panose="02040503050406030204" pitchFamily="18" charset="0"/>
              </a:rPr>
              <a:t>besplatni online servisi koji omogućuju korisnicima povezivanje i komunikaciju, ali i mogućnost vlastite prezentacije (besplatno </a:t>
            </a:r>
            <a:br>
              <a:rPr lang="hr-HR" altLang="sr-Latn-RS" sz="2800" dirty="0">
                <a:latin typeface="Cambria" panose="02040503050406030204" pitchFamily="18" charset="0"/>
              </a:rPr>
            </a:br>
            <a:r>
              <a:rPr lang="hr-HR" altLang="sr-Latn-RS" sz="2800" dirty="0">
                <a:latin typeface="Cambria" panose="02040503050406030204" pitchFamily="18" charset="0"/>
              </a:rPr>
              <a:t>postavljanje fotografija, </a:t>
            </a:r>
            <a:br>
              <a:rPr lang="hr-HR" altLang="sr-Latn-RS" sz="2800" dirty="0">
                <a:latin typeface="Cambria" panose="02040503050406030204" pitchFamily="18" charset="0"/>
              </a:rPr>
            </a:br>
            <a:r>
              <a:rPr lang="hr-HR" altLang="sr-Latn-RS" sz="2800" dirty="0">
                <a:latin typeface="Cambria" panose="02040503050406030204" pitchFamily="18" charset="0"/>
              </a:rPr>
              <a:t>video zapisa, igranje različitih igrica i dr.)</a:t>
            </a:r>
          </a:p>
          <a:p>
            <a:r>
              <a:rPr lang="hr-HR" altLang="sr-Latn-RS" sz="2800" u="sng" dirty="0">
                <a:latin typeface="Cambria" panose="02040503050406030204" pitchFamily="18" charset="0"/>
              </a:rPr>
              <a:t>najpoznatije društvene mreže današnjice</a:t>
            </a:r>
            <a:r>
              <a:rPr lang="hr-HR" altLang="sr-Latn-RS" sz="2800" dirty="0">
                <a:latin typeface="Cambria" panose="02040503050406030204" pitchFamily="18" charset="0"/>
              </a:rPr>
              <a:t>: </a:t>
            </a:r>
            <a:r>
              <a:rPr lang="hr-HR" altLang="sr-Latn-RS" sz="2800" i="1" dirty="0">
                <a:latin typeface="Cambria" panose="02040503050406030204" pitchFamily="18" charset="0"/>
              </a:rPr>
              <a:t>Facebook</a:t>
            </a:r>
            <a:r>
              <a:rPr lang="hr-HR" altLang="sr-Latn-RS" sz="2800" dirty="0">
                <a:latin typeface="Cambria" panose="02040503050406030204" pitchFamily="18" charset="0"/>
              </a:rPr>
              <a:t>,  </a:t>
            </a:r>
            <a:r>
              <a:rPr lang="hr-HR" altLang="sr-Latn-RS" sz="2800" i="1" dirty="0">
                <a:latin typeface="Cambria" panose="02040503050406030204" pitchFamily="18" charset="0"/>
              </a:rPr>
              <a:t>Instagram</a:t>
            </a:r>
            <a:r>
              <a:rPr lang="hr-HR" altLang="sr-Latn-RS" sz="2800" dirty="0">
                <a:latin typeface="Cambria" panose="02040503050406030204" pitchFamily="18" charset="0"/>
              </a:rPr>
              <a:t>, </a:t>
            </a:r>
            <a:r>
              <a:rPr lang="hr-HR" altLang="sr-Latn-RS" sz="2800" i="1" dirty="0">
                <a:latin typeface="Cambria" panose="02040503050406030204" pitchFamily="18" charset="0"/>
              </a:rPr>
              <a:t>Twitter</a:t>
            </a:r>
            <a:r>
              <a:rPr lang="hr-HR" altLang="sr-Latn-RS" sz="2800" dirty="0">
                <a:latin typeface="Cambria" panose="02040503050406030204" pitchFamily="18" charset="0"/>
              </a:rPr>
              <a:t> i dr.</a:t>
            </a:r>
          </a:p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98D874B-4773-4ECB-A025-E1CDAC772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13" y="4947036"/>
            <a:ext cx="2196601" cy="1629387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D2678625-0F0D-4DCB-86EB-50DCEDA7C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026" y="4850595"/>
            <a:ext cx="2886891" cy="1822268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D080CD0D-2725-43F8-A27C-2F3DA8D2D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5587" y="4809572"/>
            <a:ext cx="2773556" cy="184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85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l"/>
            <a:r>
              <a:rPr lang="hr-HR" dirty="0">
                <a:latin typeface="Cambria" panose="02040503050406030204" pitchFamily="18" charset="0"/>
                <a:ea typeface="Cambria" panose="02040503050406030204" pitchFamily="18" charset="0"/>
              </a:rPr>
              <a:t>OPASNOSTI U VIRTUALNOM SVIJETU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sz="2800" b="1" dirty="0">
                <a:latin typeface="Cambria" panose="02040503050406030204" pitchFamily="18" charset="0"/>
                <a:ea typeface="Cambria" panose="02040503050406030204" pitchFamily="18" charset="0"/>
              </a:rPr>
              <a:t> Ovisnost o internetu </a:t>
            </a: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provođenjem previše vremena na društvenim mrežama može uzrokovati ovisnost</a:t>
            </a: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predugo i prečesto igranje igrica može uzrokovati ovisnost o tim igricama</a:t>
            </a:r>
          </a:p>
          <a:p>
            <a:pPr marL="0" indent="0">
              <a:buNone/>
            </a:pPr>
            <a:endParaRPr lang="hr-HR" sz="2800" dirty="0"/>
          </a:p>
          <a:p>
            <a:pPr marL="0" indent="0">
              <a:buNone/>
            </a:pPr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24C4072D-7624-44A6-9E8D-433934610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993" y="4625009"/>
            <a:ext cx="2338252" cy="1832948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4153F7BF-F130-4EA6-AEA5-CF529B311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183" y="4625006"/>
            <a:ext cx="2570117" cy="1832949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B2137C7E-09E4-4309-A0E8-73AFA690E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7067" y="4625006"/>
            <a:ext cx="2663735" cy="173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98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85800" y="993914"/>
            <a:ext cx="10820400" cy="5224772"/>
          </a:xfrm>
        </p:spPr>
        <p:txBody>
          <a:bodyPr/>
          <a:lstStyle/>
          <a:p>
            <a:pPr marL="0" indent="0">
              <a:buNone/>
            </a:pPr>
            <a:r>
              <a:rPr lang="hr-HR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Zlostavljenje</a:t>
            </a:r>
            <a:r>
              <a:rPr lang="hr-HR" sz="2800" b="1" dirty="0">
                <a:latin typeface="Cambria" panose="02040503050406030204" pitchFamily="18" charset="0"/>
                <a:ea typeface="Cambria" panose="02040503050406030204" pitchFamily="18" charset="0"/>
              </a:rPr>
              <a:t> na internetu</a:t>
            </a:r>
          </a:p>
          <a:p>
            <a:pPr marL="0" indent="0">
              <a:buNone/>
            </a:pPr>
            <a:endParaRPr lang="hr-HR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elektroničko nasilje –CYBERBULLYING, to je nasilje koje se odnosi na situacije kada je osoba izložena napadu od strane druge osobe ili grupe  putem interneta (npr. društvene mreže, e-maila, bloga i sl.)</a:t>
            </a:r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429000"/>
            <a:ext cx="4479235" cy="2652758"/>
          </a:xfrm>
          <a:prstGeom prst="rect">
            <a:avLst/>
          </a:prstGeom>
        </p:spPr>
      </p:pic>
      <p:pic>
        <p:nvPicPr>
          <p:cNvPr id="7" name="Picture 2" descr="http://online.wsj.com/public/resources/images/PJ-AJ538A_pjCYB_20070123203254.jpg">
            <a:extLst>
              <a:ext uri="{FF2B5EF4-FFF2-40B4-BE49-F238E27FC236}">
                <a16:creationId xmlns:a16="http://schemas.microsoft.com/office/drawing/2014/main" id="{A9D2E750-69EB-4C89-BE7F-A64CE8DBA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3219" y="3680107"/>
            <a:ext cx="3096344" cy="24016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66466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8C758-60F1-48CE-AD94-89B58C86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83" y="147638"/>
            <a:ext cx="9402417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hr-HR" dirty="0">
                <a:latin typeface="Cambria" pitchFamily="18" charset="0"/>
              </a:rPr>
              <a:t>KOMUNIKACIJA NA INTERNETU</a:t>
            </a:r>
            <a:endParaRPr lang="hr-HR" dirty="0"/>
          </a:p>
        </p:txBody>
      </p:sp>
      <p:pic>
        <p:nvPicPr>
          <p:cNvPr id="43010" name="Picture 2" descr="C:\Users\Envy\Downloads\businessman-cyberbullying-18446601.jpg">
            <a:extLst>
              <a:ext uri="{FF2B5EF4-FFF2-40B4-BE49-F238E27FC236}">
                <a16:creationId xmlns:a16="http://schemas.microsoft.com/office/drawing/2014/main" id="{F0533EE0-17FC-413D-839D-26E2F4785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6160" y="4293096"/>
            <a:ext cx="2410596" cy="19465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Pravokutnik 5">
            <a:extLst>
              <a:ext uri="{FF2B5EF4-FFF2-40B4-BE49-F238E27FC236}">
                <a16:creationId xmlns:a16="http://schemas.microsoft.com/office/drawing/2014/main" id="{BA61002E-F511-4B03-9EFE-D9037776780B}"/>
              </a:ext>
            </a:extLst>
          </p:cNvPr>
          <p:cNvSpPr/>
          <p:nvPr/>
        </p:nvSpPr>
        <p:spPr>
          <a:xfrm>
            <a:off x="808383" y="1598875"/>
            <a:ext cx="81633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stvaramo sliku o sebi u društvu te moramo biti svjesni da sve što jednom javno objavimo zauvijek ostaje u virtualnom svijetu</a:t>
            </a:r>
          </a:p>
          <a:p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onako kako želimo da nas ljudi vide u stvarnome svijetu, tako se moramo ponašati i u virtualnom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91D6753-09EC-44C0-9AD9-409E1FBD5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78" y="639315"/>
            <a:ext cx="8610600" cy="1293028"/>
          </a:xfrm>
        </p:spPr>
        <p:txBody>
          <a:bodyPr>
            <a:normAutofit/>
          </a:bodyPr>
          <a:lstStyle/>
          <a:p>
            <a:pPr algn="l"/>
            <a:r>
              <a:rPr lang="hr-HR" dirty="0">
                <a:latin typeface="Cambria" panose="02040503050406030204" pitchFamily="18" charset="0"/>
                <a:ea typeface="Cambria" panose="02040503050406030204" pitchFamily="18" charset="0"/>
              </a:rPr>
              <a:t>PRAVILA PONAŠANJA NA INTERNETU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AF1F559-30CC-4783-9870-0E4B4A29E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sugovornicima se moramo odnositi s poštovanjem </a:t>
            </a:r>
          </a:p>
          <a:p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izbjegavajte korištenje velikih tiskanih slova </a:t>
            </a:r>
          </a:p>
          <a:p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nemojte psovati i koristiti druge neprimjerene vulgarne izraze</a:t>
            </a:r>
          </a:p>
          <a:p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razmislite prije nego odgovorite na poruke u ljutnji, kasnije bi vam moglo biti žao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77781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82AA620-7008-4535-8237-5191A4FC6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69844"/>
            <a:ext cx="9743661" cy="5648842"/>
          </a:xfrm>
        </p:spPr>
        <p:txBody>
          <a:bodyPr>
            <a:normAutofit fontScale="92500" lnSpcReduction="10000"/>
          </a:bodyPr>
          <a:lstStyle/>
          <a:p>
            <a:endParaRPr lang="hr-HR" sz="2600" dirty="0"/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nemojte vrijeđati, ponižavati, prijetiti ili biti nasilni prema drugim osobama u virtualnoj zajednici</a:t>
            </a:r>
          </a:p>
          <a:p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kako bi poruka bila pravilno shvaćena, </a:t>
            </a:r>
          </a:p>
          <a:p>
            <a:pPr marL="0" indent="0">
              <a:buNone/>
            </a:pP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   koristite </a:t>
            </a:r>
            <a:r>
              <a:rPr lang="hr-HR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emotikone</a:t>
            </a: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 koji su važan</a:t>
            </a:r>
          </a:p>
          <a:p>
            <a:pPr marL="0" indent="0">
              <a:buNone/>
            </a:pP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   dio virtualne komunikacije</a:t>
            </a:r>
          </a:p>
          <a:p>
            <a:pPr marL="0" indent="0">
              <a:buNone/>
            </a:pPr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ako naiđete na otvorene profile/ račune drugih osoba, odjavite se i ne čitajte njihove privatne poruke</a:t>
            </a:r>
          </a:p>
          <a:p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poštujte zakone i pravila internetskih stranica i aplikacija koje koristite</a:t>
            </a:r>
          </a:p>
          <a:p>
            <a:endParaRPr lang="hr-HR" sz="2600" dirty="0"/>
          </a:p>
          <a:p>
            <a:endParaRPr lang="hr-HR" dirty="0"/>
          </a:p>
        </p:txBody>
      </p:sp>
      <p:pic>
        <p:nvPicPr>
          <p:cNvPr id="1028" name="Picture 4" descr="Image result for emotikoni">
            <a:extLst>
              <a:ext uri="{FF2B5EF4-FFF2-40B4-BE49-F238E27FC236}">
                <a16:creationId xmlns:a16="http://schemas.microsoft.com/office/drawing/2014/main" id="{6D1057A6-5FB2-4FFC-BBE3-2C48FAB4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365" y="2001078"/>
            <a:ext cx="2917548" cy="174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486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7C28B73-A88D-4D08-8AA6-AD5365FDC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68626"/>
            <a:ext cx="10820400" cy="5450059"/>
          </a:xfrm>
        </p:spPr>
        <p:txBody>
          <a:bodyPr>
            <a:normAutofit/>
          </a:bodyPr>
          <a:lstStyle/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ne objavljujte svoje fotografije ili informacije o sebi koje ne biste voljeli vidjeti na zidu svoje škole</a:t>
            </a:r>
          </a:p>
          <a:p>
            <a:pPr marL="0" indent="0">
              <a:buNone/>
            </a:pPr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ne objavljujte fotografije ili informacije o drugim osobama na internetu prije nego što dobijete njihovo dopuštenje</a:t>
            </a:r>
          </a:p>
          <a:p>
            <a:pPr marL="0" indent="0">
              <a:buNone/>
            </a:pPr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U komunikaciji s drugima nemojte se predstavljati pod tuđim imenom i prezimenom</a:t>
            </a:r>
          </a:p>
          <a:p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prilikom preuzimanja i objave sadržaja s interneta, uvijek navedite izvor i na taj način poštujte autorstvo drugih </a:t>
            </a:r>
          </a:p>
          <a:p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hr-HR" sz="2800" dirty="0"/>
          </a:p>
          <a:p>
            <a:endParaRPr lang="hr-HR" sz="2800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65355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>
            <a:extLst>
              <a:ext uri="{FF2B5EF4-FFF2-40B4-BE49-F238E27FC236}">
                <a16:creationId xmlns:a16="http://schemas.microsoft.com/office/drawing/2014/main" id="{29A777E9-9E0C-4782-A71F-6FD0C4355A0A}"/>
              </a:ext>
            </a:extLst>
          </p:cNvPr>
          <p:cNvSpPr/>
          <p:nvPr/>
        </p:nvSpPr>
        <p:spPr>
          <a:xfrm>
            <a:off x="781879" y="1457884"/>
            <a:ext cx="10031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ne prosljeđujte oglase, lančana pisma ili druge neprimjerene sadržaje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ne sudjelujte u tuđim prepirkama i svađama, osobito u onima u kojima se ponižava i vrijeđa druge</a:t>
            </a:r>
          </a:p>
          <a:p>
            <a:endParaRPr lang="hr-H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>
                <a:latin typeface="Cambria" panose="02040503050406030204" pitchFamily="18" charset="0"/>
                <a:ea typeface="Cambria" panose="02040503050406030204" pitchFamily="18" charset="0"/>
              </a:rPr>
              <a:t>privatne razgovore i rasprave vodite preko privatnih poruka</a:t>
            </a:r>
          </a:p>
        </p:txBody>
      </p:sp>
    </p:spTree>
    <p:extLst>
      <p:ext uri="{BB962C8B-B14F-4D97-AF65-F5344CB8AC3E}">
        <p14:creationId xmlns:p14="http://schemas.microsoft.com/office/powerpoint/2010/main" val="2666948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>
            <a:extLst>
              <a:ext uri="{FF2B5EF4-FFF2-40B4-BE49-F238E27FC236}">
                <a16:creationId xmlns:a16="http://schemas.microsoft.com/office/drawing/2014/main" id="{0DF36D62-23D5-4F58-8D59-F041BAFBC422}"/>
              </a:ext>
            </a:extLst>
          </p:cNvPr>
          <p:cNvSpPr/>
          <p:nvPr/>
        </p:nvSpPr>
        <p:spPr>
          <a:xfrm>
            <a:off x="2385392" y="2091395"/>
            <a:ext cx="59502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altLang="sr-Latn-RS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HVALA NA PAŽNJI!</a:t>
            </a:r>
          </a:p>
        </p:txBody>
      </p:sp>
      <p:pic>
        <p:nvPicPr>
          <p:cNvPr id="5122" name="Picture 2" descr="Image result for emotikoni">
            <a:extLst>
              <a:ext uri="{FF2B5EF4-FFF2-40B4-BE49-F238E27FC236}">
                <a16:creationId xmlns:a16="http://schemas.microsoft.com/office/drawing/2014/main" id="{2450A9F3-0305-4F74-A563-D1081E7BA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0994" y="1636643"/>
            <a:ext cx="22479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268D70E1-A0F9-4EA7-AAAF-A5DB60691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90650"/>
            <a:ext cx="10820400" cy="4533072"/>
          </a:xfrm>
        </p:spPr>
        <p:txBody>
          <a:bodyPr>
            <a:normAutofit fontScale="85000" lnSpcReduction="20000"/>
          </a:bodyPr>
          <a:lstStyle/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r>
              <a:rPr lang="hr-HR" sz="2400" dirty="0">
                <a:latin typeface="Cambria" panose="02040503050406030204" pitchFamily="18" charset="0"/>
                <a:ea typeface="Cambria" panose="02040503050406030204" pitchFamily="18" charset="0"/>
              </a:rPr>
              <a:t>Dorian </a:t>
            </a:r>
            <a:r>
              <a:rPr lang="hr-HR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Stiblik</a:t>
            </a:r>
            <a:r>
              <a:rPr lang="hr-HR" sz="2400" dirty="0">
                <a:latin typeface="Cambria" panose="02040503050406030204" pitchFamily="18" charset="0"/>
                <a:ea typeface="Cambria" panose="02040503050406030204" pitchFamily="18" charset="0"/>
              </a:rPr>
              <a:t> 5.b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6629635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sparavanje">
  <a:themeElements>
    <a:clrScheme name="Isparavanj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Isparavanje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sparavanj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</TotalTime>
  <Words>388</Words>
  <Application>Microsoft Office PowerPoint</Application>
  <PresentationFormat>Široki zaslon</PresentationFormat>
  <Paragraphs>81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2</vt:i4>
      </vt:variant>
      <vt:variant>
        <vt:lpstr>Naslovi slajdova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Century Gothic</vt:lpstr>
      <vt:lpstr>Wingdings 2</vt:lpstr>
      <vt:lpstr>HDOfficeLightV0</vt:lpstr>
      <vt:lpstr>Isparavanje</vt:lpstr>
      <vt:lpstr>  Poštivanje sebe i drugih u virtualnom svijetu</vt:lpstr>
      <vt:lpstr>Što je to internet?</vt:lpstr>
      <vt:lpstr>PowerPoint prezentacija</vt:lpstr>
      <vt:lpstr>PowerPoint prezentacija</vt:lpstr>
      <vt:lpstr>Što su društvene mreže?</vt:lpstr>
      <vt:lpstr>OPASNOSTI U VIRTUALNOM SVIJETU</vt:lpstr>
      <vt:lpstr>PowerPoint prezentacija</vt:lpstr>
      <vt:lpstr>KOMUNIKACIJA NA INTERNETU</vt:lpstr>
      <vt:lpstr>PRAVILA PONAŠANJA NA INTERNETU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Poštivanje sebe i drugih u virtualnom svijetu</dc:title>
  <dc:creator>inf8</dc:creator>
  <cp:lastModifiedBy>Korisnik</cp:lastModifiedBy>
  <cp:revision>23</cp:revision>
  <dcterms:created xsi:type="dcterms:W3CDTF">2019-05-21T09:37:14Z</dcterms:created>
  <dcterms:modified xsi:type="dcterms:W3CDTF">2019-05-26T18:47:49Z</dcterms:modified>
</cp:coreProperties>
</file>