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4DBED-122A-4443-842F-19A7FA4A804E}" v="5" dt="2019-03-05T13:29:09.581"/>
    <p1510:client id="{727A4710-8218-4BF5-9EAB-2B5AD8849105}" v="4" dt="2019-03-05T14:30:10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2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4" y="1730403"/>
            <a:ext cx="5648623" cy="1204306"/>
          </a:xfrm>
        </p:spPr>
        <p:txBody>
          <a:bodyPr bIns="9144"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8" y="2470929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050" b="0" i="0" u="none" strike="noStrike" kern="1200" cap="all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ight Triangle 6"/>
          <p:cNvSpPr/>
          <p:nvPr/>
        </p:nvSpPr>
        <p:spPr>
          <a:xfrm>
            <a:off x="2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41"/>
            <a:ext cx="5650992" cy="1207509"/>
          </a:xfrm>
        </p:spPr>
        <p:txBody>
          <a:bodyPr bIns="9144" anchor="b"/>
          <a:lstStyle>
            <a:lvl1pPr algn="l">
              <a:defRPr kumimoji="0" lang="en-US" sz="2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050" b="0" i="0" u="none" strike="noStrike" kern="1200" cap="all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050" b="0" kern="1200" cap="all" spc="3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050" b="0" kern="1200" cap="all" spc="3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2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00" rtl="0" eaLnBrk="1" latinLnBrk="0" hangingPunct="1"/>
            <a:endParaRPr lang="en-US" sz="135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7"/>
            <a:ext cx="5212080" cy="1089427"/>
          </a:xfrm>
        </p:spPr>
        <p:txBody>
          <a:bodyPr bIns="0" anchor="b"/>
          <a:lstStyle>
            <a:lvl1pPr algn="l">
              <a:defRPr kumimoji="0" lang="en-US" sz="21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4" y="2618916"/>
            <a:ext cx="3807779" cy="332468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05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7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2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 9"/>
          <p:cNvSpPr/>
          <p:nvPr/>
        </p:nvSpPr>
        <p:spPr>
          <a:xfrm>
            <a:off x="2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1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81" y="2180529"/>
            <a:ext cx="6096545" cy="740664"/>
          </a:xfrm>
        </p:spPr>
        <p:txBody>
          <a:bodyPr/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March 7,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1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 7"/>
          <p:cNvSpPr/>
          <p:nvPr/>
        </p:nvSpPr>
        <p:spPr>
          <a:xfrm>
            <a:off x="-2380" y="5051296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32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March 7,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spc="15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238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14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080000">
            <a:off x="583926" y="1242156"/>
            <a:ext cx="7028847" cy="1405589"/>
          </a:xfrm>
        </p:spPr>
        <p:txBody>
          <a:bodyPr/>
          <a:lstStyle/>
          <a:p>
            <a:r>
              <a:rPr lang="hr-HR" sz="3600" dirty="0"/>
              <a:t>K</a:t>
            </a:r>
            <a:r>
              <a:rPr lang="hr-HR" sz="3600" noProof="1"/>
              <a:t>ritička procjena izvora podataka</a:t>
            </a:r>
          </a:p>
        </p:txBody>
      </p:sp>
    </p:spTree>
    <p:extLst>
      <p:ext uri="{BB962C8B-B14F-4D97-AF65-F5344CB8AC3E}">
        <p14:creationId xmlns:p14="http://schemas.microsoft.com/office/powerpoint/2010/main" val="3391112850"/>
      </p:ext>
    </p:extLst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60CB1E-D5A6-4122-94F6-CAD2ED71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Kako napisati referat?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242CD28-41B9-4483-B3E2-AE3087C92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Courier New" pitchFamily="34" charset="0"/>
              <a:buChar char="o"/>
            </a:pPr>
            <a:r>
              <a:rPr lang="sr-Latn-RS" sz="2400" dirty="0"/>
              <a:t>Minimalistički rad o zadanoj temi</a:t>
            </a:r>
          </a:p>
          <a:p>
            <a:pPr marL="285750" indent="-285750">
              <a:buFont typeface="Courier New" pitchFamily="34" charset="0"/>
              <a:buChar char="o"/>
            </a:pPr>
            <a:r>
              <a:rPr lang="sr-Latn-RS" sz="2400" dirty="0" err="1"/>
              <a:t>Korištenje</a:t>
            </a:r>
            <a:r>
              <a:rPr lang="sr-Latn-RS" sz="2400" dirty="0"/>
              <a:t> raznih informacija</a:t>
            </a:r>
          </a:p>
          <a:p>
            <a:pPr marL="285750" indent="-285750">
              <a:buFont typeface="Courier New" pitchFamily="34" charset="0"/>
              <a:buChar char="o"/>
            </a:pPr>
            <a:r>
              <a:rPr lang="sr-Latn-RS" sz="2400" dirty="0"/>
              <a:t>Mrežne </a:t>
            </a:r>
            <a:r>
              <a:rPr lang="sr-Latn-RS" sz="2400" dirty="0" err="1"/>
              <a:t>encikolopedije</a:t>
            </a:r>
            <a:r>
              <a:rPr lang="sr-Latn-RS" sz="2400" dirty="0"/>
              <a:t> </a:t>
            </a:r>
          </a:p>
          <a:p>
            <a:pPr marL="285750" indent="-285750">
              <a:buFont typeface="Courier New" pitchFamily="34" charset="0"/>
              <a:buChar char="o"/>
            </a:pPr>
            <a:r>
              <a:rPr lang="sr-Latn-RS" sz="2400" dirty="0" err="1"/>
              <a:t>Wikipedija</a:t>
            </a:r>
            <a:endParaRPr lang="sr-Latn-RS" sz="2400" dirty="0"/>
          </a:p>
          <a:p>
            <a:pPr marL="0" indent="0"/>
            <a:r>
              <a:rPr lang="sr-Latn-RS" sz="2400" dirty="0"/>
              <a:t> </a:t>
            </a:r>
            <a:r>
              <a:rPr lang="hr-HR" sz="2400" noProof="1"/>
              <a:t> </a:t>
            </a:r>
            <a:endParaRPr lang="sr-Latn-RS" sz="24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F8B9AAA-86D8-41DD-AB34-B42B745C1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Slika 5" descr="Slika na kojoj se prikazuje scena, pozornica, na zatvorenom, monitor&#10;&#10;Opis je generiran uz vrlo visoku pouzdanost">
            <a:extLst>
              <a:ext uri="{FF2B5EF4-FFF2-40B4-BE49-F238E27FC236}">
                <a16:creationId xmlns:a16="http://schemas.microsoft.com/office/drawing/2014/main" id="{9C85D193-60E3-479D-B793-B17CFC04F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0000">
            <a:off x="3870239" y="2434538"/>
            <a:ext cx="4899802" cy="31358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Grafika 7" descr="Olovka">
            <a:extLst>
              <a:ext uri="{FF2B5EF4-FFF2-40B4-BE49-F238E27FC236}">
                <a16:creationId xmlns:a16="http://schemas.microsoft.com/office/drawing/2014/main" id="{30E559C9-1AE6-41CD-ABFF-C8C7A3D67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780000">
            <a:off x="5078083" y="1969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68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7160DB-ACDC-489B-A743-3179BE66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/>
              <a:t>wikipedija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786DAC2-46AE-40B1-8797-F394FBBD6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itchFamily="34" charset="0"/>
              <a:buChar char="o"/>
            </a:pPr>
            <a:r>
              <a:rPr lang="sr-Latn-RS" sz="2400" dirty="0"/>
              <a:t>Najpoznatija mrežna enciklopedija</a:t>
            </a:r>
            <a:endParaRPr lang="sr-Latn-RS" sz="240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Članke može uređivati </a:t>
            </a:r>
            <a:r>
              <a:rPr lang="sr-Latn-RS" sz="2400" dirty="0" err="1"/>
              <a:t>svatko</a:t>
            </a:r>
            <a:endParaRPr lang="sr-Latn-RS" sz="2400" dirty="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Nepouzdani </a:t>
            </a:r>
            <a:r>
              <a:rPr lang="sr-Latn-RS" sz="2400" dirty="0" err="1"/>
              <a:t>podatci</a:t>
            </a:r>
            <a:endParaRPr lang="sr-Latn-RS" sz="2400" dirty="0"/>
          </a:p>
          <a:p>
            <a:pPr marL="0" indent="0"/>
            <a:endParaRPr lang="sr-Latn-RS" sz="24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84F577C-A161-4415-BD2E-09FFAA94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1EC3EF6A-1321-44D9-94C3-E8229571F587}"/>
              </a:ext>
            </a:extLst>
          </p:cNvPr>
          <p:cNvSpPr txBox="1"/>
          <p:nvPr/>
        </p:nvSpPr>
        <p:spPr>
          <a:xfrm>
            <a:off x="5241986" y="4163683"/>
            <a:ext cx="372086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r-Latn-RS" sz="2800" u="sng" dirty="0">
                <a:solidFill>
                  <a:schemeClr val="accent2"/>
                </a:solidFill>
              </a:rPr>
              <a:t>https://hr.wikipedia.org</a:t>
            </a:r>
            <a:endParaRPr lang="sr-Latn-RS" sz="2800">
              <a:solidFill>
                <a:schemeClr val="accent2"/>
              </a:solidFill>
            </a:endParaRPr>
          </a:p>
        </p:txBody>
      </p:sp>
      <p:pic>
        <p:nvPicPr>
          <p:cNvPr id="10" name="Grafika 10" descr="USB">
            <a:extLst>
              <a:ext uri="{FF2B5EF4-FFF2-40B4-BE49-F238E27FC236}">
                <a16:creationId xmlns:a16="http://schemas.microsoft.com/office/drawing/2014/main" id="{C8566737-B61F-4F41-9651-A07EADF00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16083" y="3978215"/>
            <a:ext cx="914400" cy="914400"/>
          </a:xfrm>
          <a:prstGeom prst="rect">
            <a:avLst/>
          </a:prstGeom>
        </p:spPr>
      </p:pic>
      <p:pic>
        <p:nvPicPr>
          <p:cNvPr id="14" name="Slika 14" descr="Slika na kojoj se prikazuje objekt&#10;&#10;Opis je generiran uz vrlo visoku pouzdanost">
            <a:extLst>
              <a:ext uri="{FF2B5EF4-FFF2-40B4-BE49-F238E27FC236}">
                <a16:creationId xmlns:a16="http://schemas.microsoft.com/office/drawing/2014/main" id="{97CA5E47-4134-44C8-B5F4-C09C61022B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99" r="9804" b="575"/>
          <a:stretch/>
        </p:blipFill>
        <p:spPr>
          <a:xfrm>
            <a:off x="5975230" y="241743"/>
            <a:ext cx="3520251" cy="2593321"/>
          </a:xfrm>
          <a:prstGeom prst="rect">
            <a:avLst/>
          </a:prstGeom>
        </p:spPr>
      </p:pic>
      <p:pic>
        <p:nvPicPr>
          <p:cNvPr id="6" name="Grafika 6" descr="Otvorena knjiga">
            <a:extLst>
              <a:ext uri="{FF2B5EF4-FFF2-40B4-BE49-F238E27FC236}">
                <a16:creationId xmlns:a16="http://schemas.microsoft.com/office/drawing/2014/main" id="{144743B7-30E7-40EB-96DE-8BDE4E93B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-1560000">
            <a:off x="653438" y="2632482"/>
            <a:ext cx="1532626" cy="153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68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6F6555-539D-421D-8195-09C5B556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140000">
            <a:off x="704754" y="1262055"/>
            <a:ext cx="6002833" cy="1535125"/>
          </a:xfrm>
        </p:spPr>
        <p:txBody>
          <a:bodyPr/>
          <a:lstStyle/>
          <a:p>
            <a:r>
              <a:rPr lang="sr-Latn-RS" sz="2800"/>
              <a:t>Kako </a:t>
            </a:r>
            <a:r>
              <a:rPr lang="sr-Latn-RS" sz="2800" err="1"/>
              <a:t>provjeriti</a:t>
            </a:r>
            <a:r>
              <a:rPr lang="sr-Latn-RS" sz="2800"/>
              <a:t> </a:t>
            </a:r>
            <a:r>
              <a:rPr lang="sr-Latn-RS" sz="2800" err="1"/>
              <a:t>točnost</a:t>
            </a:r>
            <a:r>
              <a:rPr lang="sr-Latn-RS" sz="2800"/>
              <a:t> informacija?</a:t>
            </a: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FA1EBD77-9D90-4CB6-A33E-49AF619A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4F4E7C9A-302B-4387-A338-A04CC0A0775F}"/>
              </a:ext>
            </a:extLst>
          </p:cNvPr>
          <p:cNvSpPr txBox="1"/>
          <p:nvPr/>
        </p:nvSpPr>
        <p:spPr>
          <a:xfrm>
            <a:off x="5543909" y="1805796"/>
            <a:ext cx="3605841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sr-Latn-RS" sz="2400" b="1" dirty="0"/>
              <a:t>Tko je autor sadržaja?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51191616-13C9-446B-9175-9FBC8C038D25}"/>
              </a:ext>
            </a:extLst>
          </p:cNvPr>
          <p:cNvSpPr txBox="1"/>
          <p:nvPr/>
        </p:nvSpPr>
        <p:spPr>
          <a:xfrm>
            <a:off x="4767532" y="2380891"/>
            <a:ext cx="4252821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sr-Latn-RS" sz="2400" b="1" dirty="0"/>
              <a:t>Kada je sadržaj objavljen i jesu li </a:t>
            </a:r>
            <a:r>
              <a:rPr lang="sr-Latn-RS" sz="2400" b="1" dirty="0" err="1"/>
              <a:t>podatci</a:t>
            </a:r>
            <a:r>
              <a:rPr lang="sr-Latn-RS" sz="2400" b="1" dirty="0"/>
              <a:t> ažurirani?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75540F30-40EF-47F7-8EAB-416F437F4E61}"/>
              </a:ext>
            </a:extLst>
          </p:cNvPr>
          <p:cNvSpPr txBox="1"/>
          <p:nvPr/>
        </p:nvSpPr>
        <p:spPr>
          <a:xfrm>
            <a:off x="3832105" y="3314520"/>
            <a:ext cx="5057953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sr-Latn-RS" sz="2400" b="1" dirty="0"/>
              <a:t>Koja je svrha objavljivanja sadržaja?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330CD0E8-A28D-4741-82A3-2CABC85C9615}"/>
              </a:ext>
            </a:extLst>
          </p:cNvPr>
          <p:cNvSpPr txBox="1"/>
          <p:nvPr/>
        </p:nvSpPr>
        <p:spPr>
          <a:xfrm>
            <a:off x="2553419" y="4307456"/>
            <a:ext cx="5201728" cy="12003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sr-Latn-RS" sz="2400" b="1" dirty="0"/>
              <a:t>Slažu li se pronađene informacije s informacijama koje ste pronašli na drugim </a:t>
            </a:r>
            <a:r>
              <a:rPr lang="sr-Latn-RS" sz="2400" b="1" dirty="0" err="1"/>
              <a:t>mjestima</a:t>
            </a:r>
            <a:r>
              <a:rPr lang="sr-Latn-RS" sz="2400" b="1" dirty="0"/>
              <a:t>?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1E1B5D28-BB5E-4C96-AFAE-BED1A999DBAF}"/>
              </a:ext>
            </a:extLst>
          </p:cNvPr>
          <p:cNvSpPr txBox="1"/>
          <p:nvPr/>
        </p:nvSpPr>
        <p:spPr>
          <a:xfrm>
            <a:off x="2983841" y="5658029"/>
            <a:ext cx="4454105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sr-Latn-RS" sz="2400" b="1" dirty="0"/>
              <a:t>Navode lise pouzdani izvori?</a:t>
            </a:r>
          </a:p>
        </p:txBody>
      </p:sp>
      <p:pic>
        <p:nvPicPr>
          <p:cNvPr id="11" name="Grafika 11" descr="Kvačica">
            <a:extLst>
              <a:ext uri="{FF2B5EF4-FFF2-40B4-BE49-F238E27FC236}">
                <a16:creationId xmlns:a16="http://schemas.microsoft.com/office/drawing/2014/main" id="{A9D96089-442C-44E2-B391-272A83708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-360000">
            <a:off x="7191556" y="5717876"/>
            <a:ext cx="1101305" cy="1130060"/>
          </a:xfrm>
          <a:prstGeom prst="rect">
            <a:avLst/>
          </a:prstGeom>
        </p:spPr>
      </p:pic>
      <p:pic>
        <p:nvPicPr>
          <p:cNvPr id="13" name="Grafika 13" descr="Zatvori">
            <a:extLst>
              <a:ext uri="{FF2B5EF4-FFF2-40B4-BE49-F238E27FC236}">
                <a16:creationId xmlns:a16="http://schemas.microsoft.com/office/drawing/2014/main" id="{885E39BB-D693-4679-9CB0-47A19C3D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-540000">
            <a:off x="5293743" y="311988"/>
            <a:ext cx="1144437" cy="11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94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757083F-BABD-4257-992E-51381B82E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/>
              <a:t>Proleksis</a:t>
            </a:r>
            <a:r>
              <a:rPr lang="sr-Latn-RS" dirty="0"/>
              <a:t> </a:t>
            </a:r>
            <a:r>
              <a:rPr lang="sr-Latn-RS" dirty="0" err="1"/>
              <a:t>encilopedija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8BFAF61-C8AA-4F5C-83F7-B5C078EF5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itchFamily="34" charset="0"/>
              <a:buChar char="o"/>
            </a:pPr>
            <a:r>
              <a:rPr lang="sr-Latn-RS" sz="2400" dirty="0"/>
              <a:t>Pod nadzorom urednika</a:t>
            </a:r>
            <a:endParaRPr lang="sr-Latn-RS" dirty="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Pouzdaniji </a:t>
            </a:r>
            <a:r>
              <a:rPr lang="sr-Latn-RS" sz="2400" dirty="0" err="1"/>
              <a:t>podatci</a:t>
            </a:r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Komentari i </a:t>
            </a:r>
            <a:r>
              <a:rPr lang="sr-Latn-RS" sz="2400" dirty="0" err="1"/>
              <a:t>primjedbe</a:t>
            </a:r>
            <a:r>
              <a:rPr lang="sr-Latn-RS" sz="2400" dirty="0"/>
              <a:t> 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5ED67DC-2110-40E8-B94B-C183B9823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Slika 7" descr="Slika na kojoj se prikazuje tenis, lopta, na otvorenom&#10;&#10;Opis je generiran uz visoku pouzdanost">
            <a:extLst>
              <a:ext uri="{FF2B5EF4-FFF2-40B4-BE49-F238E27FC236}">
                <a16:creationId xmlns:a16="http://schemas.microsoft.com/office/drawing/2014/main" id="{13AE1636-B0A3-4594-B4F8-9EF659F6F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>
            <a:off x="235067" y="2970584"/>
            <a:ext cx="4525993" cy="9296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Grafika 10" descr="USB">
            <a:extLst>
              <a:ext uri="{FF2B5EF4-FFF2-40B4-BE49-F238E27FC236}">
                <a16:creationId xmlns:a16="http://schemas.microsoft.com/office/drawing/2014/main" id="{DAFE5B0F-0133-4865-AA8B-CE51C2AF6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16083" y="3978215"/>
            <a:ext cx="914400" cy="914400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F46D888E-8FB1-4912-A50A-2CEC2B9848BF}"/>
              </a:ext>
            </a:extLst>
          </p:cNvPr>
          <p:cNvSpPr txBox="1"/>
          <p:nvPr/>
        </p:nvSpPr>
        <p:spPr>
          <a:xfrm>
            <a:off x="5241985" y="4163683"/>
            <a:ext cx="4180935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r-Latn-RS" sz="2800" u="sng" dirty="0">
                <a:solidFill>
                  <a:schemeClr val="accent3"/>
                </a:solidFill>
              </a:rPr>
              <a:t>http://proleksis.lzmk.hr/</a:t>
            </a:r>
          </a:p>
        </p:txBody>
      </p:sp>
      <p:pic>
        <p:nvPicPr>
          <p:cNvPr id="5" name="Slika 5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BB0E50AE-4D03-4CA8-BF70-878F0C3F3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985" y="646264"/>
            <a:ext cx="3706482" cy="2805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4280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A34F86A-D0E7-4DA1-AE88-C970B615F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60" y="364035"/>
            <a:ext cx="3200400" cy="548640"/>
          </a:xfrm>
        </p:spPr>
        <p:txBody>
          <a:bodyPr>
            <a:normAutofit/>
          </a:bodyPr>
          <a:lstStyle/>
          <a:p>
            <a:pPr algn="ctr"/>
            <a:r>
              <a:rPr lang="sr-Latn-RS" sz="2400" b="1" dirty="0" err="1">
                <a:solidFill>
                  <a:schemeClr val="accent2"/>
                </a:solidFill>
                <a:cs typeface="Tunga"/>
              </a:rPr>
              <a:t>wikipedija</a:t>
            </a:r>
            <a:endParaRPr lang="sr-Latn-RS" sz="3600" b="1">
              <a:solidFill>
                <a:schemeClr val="accent2"/>
              </a:solidFill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1002AB3-FBF5-4768-A07C-844DA8EFB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961" y="1414303"/>
            <a:ext cx="3717984" cy="36265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itchFamily="34" charset="0"/>
              <a:buChar char="o"/>
            </a:pPr>
            <a:r>
              <a:rPr lang="sr-Latn-RS" sz="2400" dirty="0"/>
              <a:t>Autor može biti bilo tko</a:t>
            </a:r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Često </a:t>
            </a:r>
            <a:r>
              <a:rPr lang="sr-Latn-RS" sz="2400" dirty="0" err="1"/>
              <a:t>netočni</a:t>
            </a:r>
            <a:r>
              <a:rPr lang="sr-Latn-RS" sz="2400" dirty="0"/>
              <a:t> </a:t>
            </a:r>
            <a:r>
              <a:rPr lang="sr-Latn-RS" sz="2400" dirty="0" err="1"/>
              <a:t>podatci</a:t>
            </a:r>
            <a:endParaRPr lang="sr-Latn-RS" sz="2400" dirty="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Ažurirani </a:t>
            </a:r>
            <a:r>
              <a:rPr lang="sr-Latn-RS" sz="2400" dirty="0" err="1"/>
              <a:t>podatci</a:t>
            </a:r>
            <a:endParaRPr lang="sr-Latn-RS" sz="2400" dirty="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Bilo koji izvor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DA07668F-6665-42AC-A23C-C8F1421F0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0657" y="364035"/>
            <a:ext cx="3301041" cy="706790"/>
          </a:xfrm>
        </p:spPr>
        <p:txBody>
          <a:bodyPr vert="horz" lIns="91440" tIns="45720" rIns="91440" bIns="45720" rtlCol="0" anchor="b">
            <a:noAutofit/>
          </a:bodyPr>
          <a:lstStyle/>
          <a:p>
            <a:endParaRPr lang="sr-Latn-RS" sz="2400"/>
          </a:p>
          <a:p>
            <a:pPr algn="ctr"/>
            <a:r>
              <a:rPr lang="sr-Latn-RS" sz="2400" b="1" dirty="0" err="1">
                <a:solidFill>
                  <a:schemeClr val="accent3"/>
                </a:solidFill>
                <a:cs typeface="Tunga"/>
              </a:rPr>
              <a:t>Proleksis</a:t>
            </a:r>
            <a:r>
              <a:rPr lang="sr-Latn-RS" sz="2400" b="1" dirty="0">
                <a:solidFill>
                  <a:schemeClr val="accent3"/>
                </a:solidFill>
                <a:cs typeface="Tunga"/>
              </a:rPr>
              <a:t> enciklopedija</a:t>
            </a:r>
            <a:endParaRPr lang="sr-Latn-RS" sz="2400" b="1" dirty="0">
              <a:solidFill>
                <a:schemeClr val="accent3"/>
              </a:solidFill>
            </a:endParaRP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5800DDA9-D9F6-4828-8BAA-DB5104980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84997" y="1414303"/>
            <a:ext cx="3717984" cy="36265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itchFamily="34" charset="0"/>
              <a:buChar char="o"/>
            </a:pPr>
            <a:r>
              <a:rPr lang="sr-Latn-RS" sz="2400" dirty="0"/>
              <a:t>Pod nadzorom urednika</a:t>
            </a:r>
          </a:p>
          <a:p>
            <a:pPr>
              <a:buFont typeface="Courier New" pitchFamily="34" charset="0"/>
              <a:buChar char="o"/>
            </a:pPr>
            <a:r>
              <a:rPr lang="sr-Latn-RS" sz="2400" err="1"/>
              <a:t>Točni</a:t>
            </a:r>
            <a:r>
              <a:rPr lang="sr-Latn-RS" sz="2400" dirty="0"/>
              <a:t> </a:t>
            </a:r>
            <a:r>
              <a:rPr lang="sr-Latn-RS" sz="2400" err="1"/>
              <a:t>podatci</a:t>
            </a:r>
            <a:endParaRPr lang="sr-Latn-RS" sz="240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Većinom stariji </a:t>
            </a:r>
            <a:r>
              <a:rPr lang="sr-Latn-RS" sz="2400" err="1"/>
              <a:t>podatci</a:t>
            </a:r>
            <a:endParaRPr lang="sr-Latn-RS" sz="2400"/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Pouzdani izvori</a:t>
            </a: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B78D433-744E-487F-B4A2-E21754B19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10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E23DE3-5819-43FB-91C5-500CBCA10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Portali za e- učenje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63A2723-B12A-40B9-A809-EC2C0740B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Latn-RS" sz="2000" dirty="0"/>
              <a:t>MOGUĆNOSTI: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Digitalni sadržaji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Nastava na daljinu</a:t>
            </a:r>
          </a:p>
          <a:p>
            <a:pPr>
              <a:buFont typeface="Courier New" pitchFamily="34" charset="0"/>
              <a:buChar char="o"/>
            </a:pPr>
            <a:endParaRPr lang="sr-Latn-RS" sz="2000" dirty="0"/>
          </a:p>
          <a:p>
            <a:pPr>
              <a:buFont typeface="Courier New" pitchFamily="34" charset="0"/>
              <a:buChar char="o"/>
            </a:pPr>
            <a:endParaRPr lang="sr-Latn-RS" sz="20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2BF1C7D-2222-4AE7-BFF4-889092A4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Slika 5" descr="Slika na kojoj se prikazuje tekst&#10;&#10;Opis je generiran uz vrlo visoku pouzdanost">
            <a:extLst>
              <a:ext uri="{FF2B5EF4-FFF2-40B4-BE49-F238E27FC236}">
                <a16:creationId xmlns:a16="http://schemas.microsoft.com/office/drawing/2014/main" id="{AE1F2C3F-5009-47F3-A9F3-338A9A926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0000">
            <a:off x="5165840" y="3068791"/>
            <a:ext cx="3749615" cy="2259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Grafika 7" descr="Strelica: krivulja u smjeru suprotnom od kazaljke na satu">
            <a:extLst>
              <a:ext uri="{FF2B5EF4-FFF2-40B4-BE49-F238E27FC236}">
                <a16:creationId xmlns:a16="http://schemas.microsoft.com/office/drawing/2014/main" id="{BFC66576-1219-4189-8E8C-AB07FA271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620000">
            <a:off x="6849482" y="2166243"/>
            <a:ext cx="1015041" cy="1015041"/>
          </a:xfrm>
          <a:prstGeom prst="rect">
            <a:avLst/>
          </a:prstGeom>
        </p:spPr>
      </p:pic>
      <p:pic>
        <p:nvPicPr>
          <p:cNvPr id="9" name="Grafika 9" descr="Strelica: krivulja u smjeru kazaljke na satu">
            <a:extLst>
              <a:ext uri="{FF2B5EF4-FFF2-40B4-BE49-F238E27FC236}">
                <a16:creationId xmlns:a16="http://schemas.microsoft.com/office/drawing/2014/main" id="{15484582-2D4B-46AE-B67D-B31484F00B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7280000">
            <a:off x="4329474" y="3855015"/>
            <a:ext cx="1015041" cy="1015041"/>
          </a:xfrm>
          <a:prstGeom prst="rect">
            <a:avLst/>
          </a:prstGeom>
        </p:spPr>
      </p:pic>
      <p:pic>
        <p:nvPicPr>
          <p:cNvPr id="11" name="Slika 11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454D93DF-63C2-480F-B465-95A4595F31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38" y="3044341"/>
            <a:ext cx="3562709" cy="2322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Slika 19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51E7B631-3A7B-4AAF-8EF5-257098E749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525147"/>
            <a:ext cx="4281577" cy="142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82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6D9225-8EDF-41A0-BF3A-66F566D6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Višemedijski digitalni sadržaji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4C44CA1-67EE-4D00-B09C-26862AB6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sr-Latn-RS" sz="2000" dirty="0"/>
              <a:t>MOGUĆNOSTI:</a:t>
            </a:r>
            <a:endParaRPr lang="sr-Latn-RS"/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Video sadržaji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 err="1"/>
              <a:t>Online</a:t>
            </a:r>
            <a:r>
              <a:rPr lang="sr-Latn-RS" sz="2000" dirty="0"/>
              <a:t> predavanja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Prezentacije 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Dokumenti </a:t>
            </a:r>
          </a:p>
          <a:p>
            <a:pPr>
              <a:buFont typeface="Courier New" pitchFamily="34" charset="0"/>
              <a:buChar char="o"/>
            </a:pPr>
            <a:r>
              <a:rPr lang="sr-Latn-RS" sz="2000" dirty="0"/>
              <a:t>Radovi 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BD67D79-758F-4C06-83E2-C0122937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Slika 7">
            <a:extLst>
              <a:ext uri="{FF2B5EF4-FFF2-40B4-BE49-F238E27FC236}">
                <a16:creationId xmlns:a16="http://schemas.microsoft.com/office/drawing/2014/main" id="{E04473F7-0E5B-4FF2-9BED-DE6B20824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269" y="3662771"/>
            <a:ext cx="4051538" cy="2034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Slika 9" descr="Slika na kojoj se prikazuje tekst&#10;&#10;Opis je generiran uz vrlo visoku pouzdanost">
            <a:extLst>
              <a:ext uri="{FF2B5EF4-FFF2-40B4-BE49-F238E27FC236}">
                <a16:creationId xmlns:a16="http://schemas.microsoft.com/office/drawing/2014/main" id="{08F9ADD9-C8BB-48B1-A6D0-226A3A745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890" y="1337478"/>
            <a:ext cx="3763992" cy="2155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259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882ACF-F734-4417-92F2-6FCA4C57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Višemedijski digitalni sadržaji- </a:t>
            </a:r>
            <a:r>
              <a:rPr lang="sr-Latn-RS" sz="2400" dirty="0" err="1"/>
              <a:t>webinari</a:t>
            </a:r>
            <a:r>
              <a:rPr lang="sr-Latn-RS" sz="2400" dirty="0"/>
              <a:t> i </a:t>
            </a:r>
            <a:r>
              <a:rPr lang="sr-Latn-RS" sz="2400" dirty="0" err="1"/>
              <a:t>online</a:t>
            </a:r>
            <a:r>
              <a:rPr lang="sr-Latn-RS" sz="2400" dirty="0"/>
              <a:t> učenje</a:t>
            </a:r>
          </a:p>
        </p:txBody>
      </p:sp>
      <p:pic>
        <p:nvPicPr>
          <p:cNvPr id="5" name="Slika 5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0AAC91B2-9018-432C-B689-804CB4114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987" y="1460065"/>
            <a:ext cx="8416285" cy="4255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8B35603-662D-449B-8E7B-16EDEACB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Slika 9" descr="Slika na kojoj se prikazuje snimka zaslona, fotografija, na zatvorenom&#10;&#10;Opis je generiran uz vrlo visoku pouzdanost">
            <a:extLst>
              <a:ext uri="{FF2B5EF4-FFF2-40B4-BE49-F238E27FC236}">
                <a16:creationId xmlns:a16="http://schemas.microsoft.com/office/drawing/2014/main" id="{1B024EF5-F83C-400A-A906-12D717CA8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69" b="8336"/>
          <a:stretch/>
        </p:blipFill>
        <p:spPr>
          <a:xfrm>
            <a:off x="291983" y="1502301"/>
            <a:ext cx="8712292" cy="4213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594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A1ABBD-E77A-4D95-A9B4-AF878862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knjižnice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BD4A691-2C21-4159-8EB0-71841FE79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itchFamily="34" charset="0"/>
              <a:buChar char="o"/>
            </a:pPr>
            <a:r>
              <a:rPr lang="sr-Latn-RS" sz="2400" dirty="0"/>
              <a:t>Najpouzdaniji izvor informacija</a:t>
            </a:r>
          </a:p>
          <a:p>
            <a:pPr>
              <a:buFont typeface="Courier New" pitchFamily="34" charset="0"/>
              <a:buChar char="o"/>
            </a:pPr>
            <a:r>
              <a:rPr lang="sr-Latn-RS" sz="2400" dirty="0"/>
              <a:t>Mrežne baze knjižnica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F70CFB6-434F-4951-986C-6F45CE2C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Slika 5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DAB090DC-A41A-4BEA-A47B-6CF426F2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72" y="2555767"/>
            <a:ext cx="6021238" cy="29254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Slika 7" descr="Slika na kojoj se prikazuje snimka zaslona&#10;&#10;Opis je generiran uz vrlo visoku pouzdanost">
            <a:extLst>
              <a:ext uri="{FF2B5EF4-FFF2-40B4-BE49-F238E27FC236}">
                <a16:creationId xmlns:a16="http://schemas.microsoft.com/office/drawing/2014/main" id="{3DE53D82-8BBF-4410-B7F6-99F6CA708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136" y="2481363"/>
            <a:ext cx="5460520" cy="33473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Grafika 9" descr="Knjige">
            <a:extLst>
              <a:ext uri="{FF2B5EF4-FFF2-40B4-BE49-F238E27FC236}">
                <a16:creationId xmlns:a16="http://schemas.microsoft.com/office/drawing/2014/main" id="{2FFD0912-CA48-422B-8962-3B925D425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33404" y="254479"/>
            <a:ext cx="1719531" cy="170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79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289CDF-AB37-4F87-B6BC-A923427E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140000">
            <a:off x="826043" y="1696016"/>
            <a:ext cx="6182954" cy="1207509"/>
          </a:xfrm>
        </p:spPr>
        <p:txBody>
          <a:bodyPr/>
          <a:lstStyle/>
          <a:p>
            <a:r>
              <a:rPr lang="sr-Latn-RS" sz="3600"/>
              <a:t>Napravila: </a:t>
            </a:r>
            <a:r>
              <a:rPr lang="sr-Latn-RS" sz="3600" err="1"/>
              <a:t>leona</a:t>
            </a:r>
            <a:r>
              <a:rPr lang="sr-Latn-RS" sz="3600"/>
              <a:t> </a:t>
            </a:r>
            <a:r>
              <a:rPr lang="sr-Latn-RS" sz="3600" err="1"/>
              <a:t>dasović</a:t>
            </a:r>
            <a:r>
              <a:rPr lang="sr-Latn-RS" sz="3600"/>
              <a:t> 8.a 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1AD422B-E064-40D5-AD74-DFEE335A9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07840"/>
      </p:ext>
    </p:extLst>
  </p:cSld>
  <p:clrMapOvr>
    <a:masterClrMapping/>
  </p:clrMapOvr>
  <p:transition spd="slow">
    <p:push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158</Words>
  <Application>Microsoft Office PowerPoint</Application>
  <PresentationFormat>Prikaz na zaslonu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8" baseType="lpstr">
      <vt:lpstr>Arial</vt:lpstr>
      <vt:lpstr>Courier New</vt:lpstr>
      <vt:lpstr>Franklin Gothic Book</vt:lpstr>
      <vt:lpstr>Franklin Gothic Medium</vt:lpstr>
      <vt:lpstr>Tunga</vt:lpstr>
      <vt:lpstr>Wingdings</vt:lpstr>
      <vt:lpstr>Angles</vt:lpstr>
      <vt:lpstr>Kritička procjena izvora podataka</vt:lpstr>
      <vt:lpstr>Kako napisati referat?</vt:lpstr>
      <vt:lpstr>wikipedija</vt:lpstr>
      <vt:lpstr>Kako provjeriti točnost informacija?</vt:lpstr>
      <vt:lpstr>Proleksis encilopedija</vt:lpstr>
      <vt:lpstr>PowerPoint prezentacija</vt:lpstr>
      <vt:lpstr>Portali za e- učenje</vt:lpstr>
      <vt:lpstr>Višemedijski digitalni sadržaji</vt:lpstr>
      <vt:lpstr>Višemedijski digitalni sadržaji- webinari i online učenje</vt:lpstr>
      <vt:lpstr>knjižnice</vt:lpstr>
      <vt:lpstr>Napravila: leona dasović 8.a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inf9</cp:lastModifiedBy>
  <cp:revision>735</cp:revision>
  <dcterms:created xsi:type="dcterms:W3CDTF">2014-09-16T21:28:01Z</dcterms:created>
  <dcterms:modified xsi:type="dcterms:W3CDTF">2019-03-07T11:27:35Z</dcterms:modified>
</cp:coreProperties>
</file>