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979C"/>
    <a:srgbClr val="262626"/>
    <a:srgbClr val="9BAFB5"/>
    <a:srgbClr val="525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A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tesla.carnet.h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94FA7-A8EE-4127-B218-142D583C0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Dostupne e-usluge u području odgoja i obrazovanja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43A2A-7C51-42D9-AC82-C795FACF22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Melanie Matić 8.a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05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64075-E6E9-45DA-B4F3-50B8BDF9B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37972"/>
            <a:ext cx="7729728" cy="1188720"/>
          </a:xfrm>
        </p:spPr>
        <p:txBody>
          <a:bodyPr/>
          <a:lstStyle/>
          <a:p>
            <a:r>
              <a:rPr lang="hr-HR" dirty="0"/>
              <a:t>OPĆENITO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9B1E8-3169-4887-A5CE-690478E76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150364"/>
            <a:ext cx="8101584" cy="4707636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hr-HR" sz="2400" dirty="0"/>
              <a:t>E-usluge za obrazovanje i odgoj su nam korisne jer pomoću njih možemo naći željene podatke vrlo jednostavno i lako</a:t>
            </a:r>
          </a:p>
          <a:p>
            <a:pPr>
              <a:buClr>
                <a:schemeClr val="bg1"/>
              </a:buClr>
            </a:pPr>
            <a:r>
              <a:rPr lang="hr-HR" sz="2400" dirty="0"/>
              <a:t>Najvažnije e-usluge kojima se mnogi koriste su: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Nikola Tesla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Meduza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 err="1"/>
              <a:t>Proleksis</a:t>
            </a:r>
            <a:r>
              <a:rPr lang="hr-HR" sz="2400" dirty="0"/>
              <a:t> Enciklopedija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Libar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Upisi.hr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Portal Edu.hr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0A595-33F7-488B-83BA-97D0DFD8B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686" y="3592068"/>
            <a:ext cx="4411254" cy="27279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436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EC8D-E5C3-4E1C-964C-77A37B55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hr-HR" dirty="0"/>
              <a:t>Nikola tesla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32357-7F98-4946-A791-50F346B0D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25987"/>
            <a:ext cx="7829296" cy="4532013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hr-HR" sz="2400" dirty="0"/>
              <a:t>Nacionalni je portal za učenje na daljinu; sustav koji omogućuje izvođenje nastave i učenje s pomoću računala</a:t>
            </a:r>
          </a:p>
          <a:p>
            <a:pPr>
              <a:buClr>
                <a:schemeClr val="bg1"/>
              </a:buClr>
            </a:pPr>
            <a:r>
              <a:rPr lang="hr-HR" sz="2400" dirty="0"/>
              <a:t>Adresa stranice jest </a:t>
            </a:r>
            <a:r>
              <a:rPr lang="hr-HR" sz="2400" dirty="0">
                <a:hlinkClick r:id="rId2"/>
              </a:rPr>
              <a:t>https://tesla.carnet.hr</a:t>
            </a:r>
            <a:endParaRPr lang="hr-HR" sz="2400" dirty="0"/>
          </a:p>
          <a:p>
            <a:pPr>
              <a:buClr>
                <a:schemeClr val="bg1"/>
              </a:buClr>
            </a:pPr>
            <a:r>
              <a:rPr lang="hr-HR" sz="2400" dirty="0"/>
              <a:t>Na toj stranici možemo pronaći: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 EDCL tečaje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 tečaje programiranja za škole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 tečajevi Web-dizajna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400" dirty="0"/>
              <a:t> digitalni obrazovni sadržaji iz raznih predmeta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0C5169-29B6-47DD-B2A4-693495BFD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573" y="3854391"/>
            <a:ext cx="5096113" cy="14752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892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7346F-A94E-4738-A67A-CE69D5A5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hr-HR" dirty="0"/>
              <a:t>meduza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0DBB7-4D6A-403E-B327-999DC8D33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5" y="2188102"/>
            <a:ext cx="7729729" cy="5083555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hr-HR" sz="2500" dirty="0"/>
              <a:t>Usluga za distribuciju </a:t>
            </a:r>
            <a:r>
              <a:rPr lang="hr-HR" sz="2500" dirty="0" err="1"/>
              <a:t>višemedijskih</a:t>
            </a:r>
            <a:r>
              <a:rPr lang="hr-HR" sz="2500" dirty="0"/>
              <a:t> sadržaja</a:t>
            </a:r>
          </a:p>
          <a:p>
            <a:pPr>
              <a:buClr>
                <a:schemeClr val="bg1"/>
              </a:buClr>
            </a:pPr>
            <a:r>
              <a:rPr lang="hr-HR" sz="2500" dirty="0"/>
              <a:t>Omogućuje obrazovanje na daljinu, uz jednak pristup svim korisnicima</a:t>
            </a:r>
          </a:p>
          <a:p>
            <a:pPr>
              <a:buClr>
                <a:schemeClr val="bg1"/>
              </a:buClr>
            </a:pPr>
            <a:r>
              <a:rPr lang="hr-HR" sz="2500" dirty="0"/>
              <a:t>U sustav su </a:t>
            </a:r>
            <a:r>
              <a:rPr lang="hr-HR" sz="2500" dirty="0" err="1"/>
              <a:t>inegrirani</a:t>
            </a:r>
            <a:r>
              <a:rPr lang="hr-HR" sz="2500" dirty="0"/>
              <a:t> servisi </a:t>
            </a:r>
            <a:r>
              <a:rPr lang="hr-HR" sz="2500" dirty="0">
                <a:solidFill>
                  <a:schemeClr val="bg1"/>
                </a:solidFill>
              </a:rPr>
              <a:t>Media on </a:t>
            </a:r>
            <a:r>
              <a:rPr lang="hr-HR" sz="2500" dirty="0" err="1">
                <a:solidFill>
                  <a:schemeClr val="bg1"/>
                </a:solidFill>
              </a:rPr>
              <a:t>Demand</a:t>
            </a:r>
            <a:r>
              <a:rPr lang="hr-HR" sz="2500" dirty="0">
                <a:solidFill>
                  <a:schemeClr val="bg1"/>
                </a:solidFill>
              </a:rPr>
              <a:t> </a:t>
            </a:r>
            <a:r>
              <a:rPr lang="hr-HR" sz="2500" dirty="0"/>
              <a:t>(</a:t>
            </a:r>
            <a:r>
              <a:rPr lang="hr-HR" sz="2500" dirty="0" err="1">
                <a:solidFill>
                  <a:schemeClr val="bg1"/>
                </a:solidFill>
              </a:rPr>
              <a:t>MoD</a:t>
            </a:r>
            <a:r>
              <a:rPr lang="hr-HR" sz="2500" dirty="0"/>
              <a:t>) i </a:t>
            </a:r>
            <a:r>
              <a:rPr lang="hr-HR" sz="2500" dirty="0">
                <a:solidFill>
                  <a:schemeClr val="bg1"/>
                </a:solidFill>
              </a:rPr>
              <a:t>Portal Baltazar</a:t>
            </a:r>
          </a:p>
          <a:p>
            <a:pPr>
              <a:buClr>
                <a:schemeClr val="bg1"/>
              </a:buClr>
            </a:pPr>
            <a:r>
              <a:rPr lang="hr-HR" sz="2500" dirty="0">
                <a:solidFill>
                  <a:srgbClr val="262626"/>
                </a:solidFill>
              </a:rPr>
              <a:t>Pomoću Meduze možemo </a:t>
            </a:r>
            <a:r>
              <a:rPr lang="hr-HR" sz="2500" dirty="0" err="1">
                <a:solidFill>
                  <a:srgbClr val="262626"/>
                </a:solidFill>
              </a:rPr>
              <a:t>nazočiti</a:t>
            </a:r>
            <a:r>
              <a:rPr lang="hr-HR" sz="2500" dirty="0">
                <a:solidFill>
                  <a:srgbClr val="262626"/>
                </a:solidFill>
              </a:rPr>
              <a:t> 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hr-HR" sz="2500" dirty="0">
                <a:solidFill>
                  <a:srgbClr val="262626"/>
                </a:solidFill>
              </a:rPr>
              <a:t>  </a:t>
            </a:r>
            <a:r>
              <a:rPr lang="hr-HR" sz="2500" dirty="0" err="1">
                <a:solidFill>
                  <a:srgbClr val="262626"/>
                </a:solidFill>
              </a:rPr>
              <a:t>Webinarima</a:t>
            </a:r>
            <a:r>
              <a:rPr lang="hr-HR" sz="2500" dirty="0">
                <a:solidFill>
                  <a:srgbClr val="262626"/>
                </a:solidFill>
              </a:rPr>
              <a:t> i pregledavati postavljene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hr-HR" sz="2500" dirty="0">
                <a:solidFill>
                  <a:srgbClr val="262626"/>
                </a:solidFill>
              </a:rPr>
              <a:t>  </a:t>
            </a:r>
            <a:r>
              <a:rPr lang="hr-HR" sz="2500" dirty="0" err="1">
                <a:solidFill>
                  <a:srgbClr val="262626"/>
                </a:solidFill>
              </a:rPr>
              <a:t>višemedijske</a:t>
            </a:r>
            <a:r>
              <a:rPr lang="hr-HR" sz="2500" dirty="0">
                <a:solidFill>
                  <a:srgbClr val="262626"/>
                </a:solidFill>
              </a:rPr>
              <a:t> materijale</a:t>
            </a:r>
          </a:p>
          <a:p>
            <a:pPr>
              <a:buClr>
                <a:schemeClr val="bg1"/>
              </a:buClr>
            </a:pPr>
            <a:r>
              <a:rPr lang="hr-HR" sz="2500" dirty="0">
                <a:solidFill>
                  <a:srgbClr val="262626"/>
                </a:solidFill>
              </a:rPr>
              <a:t>Adresa stranice jest https://meduza.carnet.hr/</a:t>
            </a:r>
          </a:p>
          <a:p>
            <a:pPr>
              <a:buClr>
                <a:schemeClr val="bg1"/>
              </a:buClr>
            </a:pPr>
            <a:endParaRPr lang="en-GB" dirty="0">
              <a:solidFill>
                <a:srgbClr val="26262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A4B3CE-E29B-40BF-904A-577462F20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192" y="4304938"/>
            <a:ext cx="2799010" cy="15550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59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DD4D4-4C59-4EA2-949C-80E4CCC4F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hr-HR" dirty="0" err="1"/>
              <a:t>Proleksis</a:t>
            </a:r>
            <a:r>
              <a:rPr lang="hr-HR" dirty="0"/>
              <a:t> enciklopedija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6D1A7-EF47-485B-AA31-4B7BA501C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101016"/>
            <a:ext cx="7729728" cy="3101983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hr-HR" sz="2300" dirty="0"/>
              <a:t>Elektronička enciklopedija, urednički nadzirana, ali i otvorena za vanjsku suradnju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Pomoću </a:t>
            </a:r>
            <a:r>
              <a:rPr lang="hr-HR" sz="2300" dirty="0" err="1"/>
              <a:t>Proleksis</a:t>
            </a:r>
            <a:r>
              <a:rPr lang="hr-HR" sz="2300" dirty="0"/>
              <a:t> enciklopedije možemo pronaći mnoštvo podataka koji su pouzdani i koje su urednici stranice provjerili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Zasniva se na tiskanom izdanju Opće nacionalne enciklopedije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Adresa stranice jest http://proleksis.lzmk.hr/</a:t>
            </a:r>
          </a:p>
          <a:p>
            <a:pPr>
              <a:buClr>
                <a:schemeClr val="bg1"/>
              </a:buClr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30B04B-9838-4DFA-806B-37FC1B9F2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493" y="5018626"/>
            <a:ext cx="7120164" cy="14428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05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EAC11-F6A5-4AA3-A122-B096FF290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75641"/>
            <a:ext cx="7729728" cy="1188720"/>
          </a:xfrm>
        </p:spPr>
        <p:txBody>
          <a:bodyPr/>
          <a:lstStyle/>
          <a:p>
            <a:r>
              <a:rPr lang="hr-HR" dirty="0"/>
              <a:t>Libar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B182D-A328-4636-9141-3BB2342DC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47759"/>
            <a:ext cx="7729728" cy="4198184"/>
          </a:xfrm>
        </p:spPr>
        <p:txBody>
          <a:bodyPr>
            <a:noAutofit/>
          </a:bodyPr>
          <a:lstStyle/>
          <a:p>
            <a:pPr>
              <a:buClr>
                <a:schemeClr val="bg1"/>
              </a:buClr>
            </a:pPr>
            <a:r>
              <a:rPr lang="hr-HR" sz="2300" dirty="0"/>
              <a:t>Usluga koja </a:t>
            </a:r>
            <a:r>
              <a:rPr lang="hr-HR" sz="2300" dirty="0" err="1"/>
              <a:t>CARNetovim</a:t>
            </a:r>
            <a:r>
              <a:rPr lang="hr-HR" sz="2300" dirty="0"/>
              <a:t> korisnicima omogućuje jednostavnu izradu, objavu i uporabu digitalnog sadržaja primjenjivog u nastavi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Digitalni materijali mogu biti: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/>
              <a:t> </a:t>
            </a:r>
            <a:r>
              <a:rPr lang="hr-HR" sz="2300" dirty="0" err="1"/>
              <a:t>višemedijski</a:t>
            </a:r>
            <a:r>
              <a:rPr lang="hr-HR" sz="2300" dirty="0"/>
              <a:t> digitalni dokumenti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/>
              <a:t> prezentacije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/>
              <a:t> e-knjige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Adresa stranice jest https://libar.carnet.hr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777D35-E823-4632-BEEF-8FDBC1491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806" y="3327400"/>
            <a:ext cx="3000414" cy="19706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4854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BDE3F-DB94-48A8-99BE-9A172E74C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hr-HR" dirty="0"/>
              <a:t>UPISI.HR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F80E7-7290-40C4-86F3-685D944F0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101015"/>
            <a:ext cx="7729728" cy="3182185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bg1"/>
              </a:buClr>
            </a:pPr>
            <a:r>
              <a:rPr lang="hr-HR" sz="2300" dirty="0"/>
              <a:t>Nacionalni je informacijski sustav prijava i upisa učenika u srednje škole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Na njemu se nalaze svi potrebni pravilnici i odluke potrebne za upis u srednju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Na ovoj stranici možemo pronaći razne brošure s odgovorima na pitanja u vezi upisivanja u srednju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Preko sustava obavlja se i prijava učenika, odabir željenih programa i upis u srednju školu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Adresa stranice jest https://www.upisi.hr/upisi/.</a:t>
            </a:r>
          </a:p>
          <a:p>
            <a:pPr>
              <a:buClr>
                <a:schemeClr val="bg1"/>
              </a:buClr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485D52-2B51-4440-82A3-7B7F47F241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" t="74" r="-177" b="65517"/>
          <a:stretch/>
        </p:blipFill>
        <p:spPr>
          <a:xfrm>
            <a:off x="2712048" y="5283200"/>
            <a:ext cx="6767904" cy="13429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428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B2375-DAA1-439F-A13F-9117F055E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85721"/>
            <a:ext cx="7729728" cy="1188720"/>
          </a:xfrm>
        </p:spPr>
        <p:txBody>
          <a:bodyPr/>
          <a:lstStyle/>
          <a:p>
            <a:r>
              <a:rPr lang="hr-HR" dirty="0"/>
              <a:t>Portal Edu.hr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F9BDB-1836-48D1-A0C0-654841B05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7" y="2071987"/>
            <a:ext cx="7729727" cy="3632127"/>
          </a:xfrm>
        </p:spPr>
        <p:txBody>
          <a:bodyPr>
            <a:noAutofit/>
          </a:bodyPr>
          <a:lstStyle/>
          <a:p>
            <a:pPr>
              <a:buClr>
                <a:schemeClr val="bg1"/>
              </a:buClr>
            </a:pPr>
            <a:r>
              <a:rPr lang="hr-HR" sz="2300" dirty="0"/>
              <a:t>Glavno je mjesto za pristup uslugama koje pruža </a:t>
            </a:r>
            <a:r>
              <a:rPr lang="hr-HR" sz="2300" dirty="0" err="1"/>
              <a:t>CARNet</a:t>
            </a:r>
            <a:endParaRPr lang="hr-HR" sz="2300" dirty="0"/>
          </a:p>
          <a:p>
            <a:pPr>
              <a:buClr>
                <a:schemeClr val="bg1"/>
              </a:buClr>
            </a:pPr>
            <a:r>
              <a:rPr lang="hr-HR" sz="2300" dirty="0"/>
              <a:t>Neke od dostupnih aplikacija koje možemo koristiti uz pomoć portala Edu.hr su: 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/>
              <a:t>Portal za škole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/>
              <a:t>Prometna </a:t>
            </a:r>
            <a:r>
              <a:rPr lang="hr-HR" sz="2300" dirty="0" err="1"/>
              <a:t>učilica</a:t>
            </a:r>
            <a:endParaRPr lang="hr-HR" sz="2300" dirty="0"/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/>
              <a:t>Radio on </a:t>
            </a:r>
            <a:r>
              <a:rPr lang="hr-HR" sz="2300" dirty="0" err="1"/>
              <a:t>Demand</a:t>
            </a:r>
            <a:endParaRPr lang="hr-HR" sz="2300" dirty="0"/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/>
              <a:t>Portal učitelji.hr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 err="1"/>
              <a:t>eLektire</a:t>
            </a:r>
            <a:r>
              <a:rPr lang="hr-HR" sz="2300" dirty="0"/>
              <a:t> </a:t>
            </a:r>
          </a:p>
          <a:p>
            <a:pPr>
              <a:buClr>
                <a:schemeClr val="bg1"/>
              </a:buClr>
              <a:buFont typeface="Gill Sans MT" panose="020B0502020104020203" pitchFamily="34" charset="0"/>
              <a:buChar char="–"/>
            </a:pPr>
            <a:r>
              <a:rPr lang="hr-HR" sz="2300" dirty="0"/>
              <a:t>Šah uz školu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Adresa stranice jest http://www.edu.hr</a:t>
            </a:r>
          </a:p>
          <a:p>
            <a:pPr marL="0" indent="0">
              <a:buClr>
                <a:schemeClr val="bg1"/>
              </a:buClr>
              <a:buNone/>
            </a:pPr>
            <a:endParaRPr lang="en-GB" sz="2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CE7FE-75EB-4C24-A5FE-25CFFBE97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651" y="3483882"/>
            <a:ext cx="5246006" cy="26177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503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0208-40D9-428E-BCCA-70EBD1246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hr-HR" dirty="0"/>
              <a:t>E-građani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4F4EB-A998-4E9D-B7FC-2B68D2E25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079486"/>
            <a:ext cx="7885321" cy="3101983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hr-HR" sz="2300" dirty="0"/>
              <a:t>Sustav e-građani uspostavljen je radi modernizacije, pojednostavljenja i ubrzanja komunikacije građana i javnog sektora te povećanja transparentnosti pružanja javnih usluga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Pomoću ove stranice možemo brže i jednostavnije dobiti naše podatke i saznati ostale podatke koji nas zanimaju</a:t>
            </a:r>
          </a:p>
          <a:p>
            <a:pPr>
              <a:buClr>
                <a:schemeClr val="bg1"/>
              </a:buClr>
            </a:pPr>
            <a:r>
              <a:rPr lang="hr-HR" sz="2300" dirty="0"/>
              <a:t>Adresa stranice jest https://pretinac.gov.hr</a:t>
            </a:r>
            <a:endParaRPr lang="en-GB" sz="23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EB219-F306-4710-B749-9F99B9B49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679"/>
          <a:stretch/>
        </p:blipFill>
        <p:spPr>
          <a:xfrm>
            <a:off x="3257369" y="4862397"/>
            <a:ext cx="5677262" cy="16824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515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4FB7DC-32A8-49C2-86AD-5DFA80FD9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778" y="1571026"/>
            <a:ext cx="9638443" cy="3339303"/>
          </a:xfrm>
          <a:ln>
            <a:noFill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hr-HR" sz="6500" kern="1200" cap="all" spc="200" baseline="0" dirty="0">
                <a:solidFill>
                  <a:srgbClr val="87979C"/>
                </a:solidFill>
                <a:latin typeface="+mj-lt"/>
                <a:ea typeface="+mj-ea"/>
                <a:cs typeface="+mj-cs"/>
              </a:rPr>
              <a:t>Kraj</a:t>
            </a:r>
            <a:br>
              <a:rPr lang="hr-HR" sz="5000" kern="1200" cap="all" spc="200" baseline="0" dirty="0">
                <a:solidFill>
                  <a:srgbClr val="87979C"/>
                </a:solidFill>
                <a:latin typeface="+mj-lt"/>
                <a:ea typeface="+mj-ea"/>
                <a:cs typeface="+mj-cs"/>
              </a:rPr>
            </a:br>
            <a:br>
              <a:rPr lang="hr-HR" sz="5000" kern="1200" cap="all" spc="200" baseline="0" dirty="0">
                <a:solidFill>
                  <a:srgbClr val="87979C"/>
                </a:solidFill>
                <a:latin typeface="+mj-lt"/>
                <a:ea typeface="+mj-ea"/>
                <a:cs typeface="+mj-cs"/>
              </a:rPr>
            </a:br>
            <a:r>
              <a:rPr lang="hr-HR" sz="4500" kern="1200" cap="all" spc="200" baseline="0" dirty="0">
                <a:solidFill>
                  <a:srgbClr val="87979C"/>
                </a:solidFill>
                <a:latin typeface="+mj-lt"/>
                <a:ea typeface="+mj-ea"/>
                <a:cs typeface="+mj-cs"/>
              </a:rPr>
              <a:t>napravila: </a:t>
            </a:r>
            <a:r>
              <a:rPr lang="hr-HR" sz="4500" kern="1200" cap="all" spc="200" baseline="0" dirty="0" err="1">
                <a:solidFill>
                  <a:srgbClr val="87979C"/>
                </a:solidFill>
                <a:latin typeface="+mj-lt"/>
                <a:ea typeface="+mj-ea"/>
                <a:cs typeface="+mj-cs"/>
              </a:rPr>
              <a:t>melanie</a:t>
            </a:r>
            <a:r>
              <a:rPr lang="hr-HR" sz="4500" kern="1200" cap="all" spc="200" baseline="0" dirty="0">
                <a:solidFill>
                  <a:srgbClr val="87979C"/>
                </a:solidFill>
                <a:latin typeface="+mj-lt"/>
                <a:ea typeface="+mj-ea"/>
                <a:cs typeface="+mj-cs"/>
              </a:rPr>
              <a:t> </a:t>
            </a:r>
            <a:r>
              <a:rPr lang="hr-HR" sz="4500" kern="1200" cap="all" spc="200" baseline="0" dirty="0" err="1">
                <a:solidFill>
                  <a:srgbClr val="87979C"/>
                </a:solidFill>
                <a:latin typeface="+mj-lt"/>
                <a:ea typeface="+mj-ea"/>
                <a:cs typeface="+mj-cs"/>
              </a:rPr>
              <a:t>matić</a:t>
            </a:r>
            <a:r>
              <a:rPr lang="hr-HR" sz="4500" kern="1200" cap="all" spc="200" baseline="0" dirty="0">
                <a:solidFill>
                  <a:srgbClr val="87979C"/>
                </a:solidFill>
                <a:latin typeface="+mj-lt"/>
                <a:ea typeface="+mj-ea"/>
                <a:cs typeface="+mj-cs"/>
              </a:rPr>
              <a:t> 8.a</a:t>
            </a:r>
            <a:endParaRPr lang="en-US" sz="4500" kern="1200" cap="all" spc="200" baseline="0" dirty="0">
              <a:solidFill>
                <a:srgbClr val="87979C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1C20C5-B4A8-42C8-9C88-7CC7A2615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834" y="804672"/>
            <a:ext cx="2632452" cy="2632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F6310B-FAB7-4E52-BF08-994C47A0D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556716" y="815557"/>
            <a:ext cx="2632452" cy="263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3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426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Parcel</vt:lpstr>
      <vt:lpstr>Dostupne e-usluge u području odgoja i obrazovanja</vt:lpstr>
      <vt:lpstr>OPĆENITO</vt:lpstr>
      <vt:lpstr>Nikola tesla</vt:lpstr>
      <vt:lpstr>meduza</vt:lpstr>
      <vt:lpstr>Proleksis enciklopedija</vt:lpstr>
      <vt:lpstr>Libar</vt:lpstr>
      <vt:lpstr>UPISI.HR</vt:lpstr>
      <vt:lpstr>Portal Edu.hr</vt:lpstr>
      <vt:lpstr>E-građani</vt:lpstr>
      <vt:lpstr>Kraj  napravila: melanie matić 8.a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Dostupne e-usluge u području odgoja i obrazovanja</dc:title>
  <dc:creator>Melanie</dc:creator>
  <cp:lastModifiedBy>Melanie</cp:lastModifiedBy>
  <cp:revision>1</cp:revision>
  <dcterms:created xsi:type="dcterms:W3CDTF">2019-03-06T18:48:43Z</dcterms:created>
  <dcterms:modified xsi:type="dcterms:W3CDTF">2019-03-06T18:57:59Z</dcterms:modified>
</cp:coreProperties>
</file>