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62" r:id="rId4"/>
    <p:sldId id="265" r:id="rId5"/>
    <p:sldId id="266" r:id="rId6"/>
    <p:sldId id="267" r:id="rId7"/>
    <p:sldId id="256" r:id="rId8"/>
    <p:sldId id="272" r:id="rId9"/>
    <p:sldId id="271" r:id="rId10"/>
    <p:sldId id="268" r:id="rId11"/>
    <p:sldId id="273" r:id="rId12"/>
    <p:sldId id="274" r:id="rId13"/>
    <p:sldId id="275" r:id="rId14"/>
    <p:sldId id="276" r:id="rId15"/>
    <p:sldId id="278" r:id="rId16"/>
    <p:sldId id="277" r:id="rId17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834A"/>
    <a:srgbClr val="008600"/>
    <a:srgbClr val="004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3BA6-E26E-4D4D-8649-D0102F15C589}" type="datetimeFigureOut">
              <a:rPr lang="hr-HR" smtClean="0"/>
              <a:pPr/>
              <a:t>28.5.2019.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B68E9-108A-43A1-A9DF-376DB545027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54901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3BA6-E26E-4D4D-8649-D0102F15C589}" type="datetimeFigureOut">
              <a:rPr lang="hr-HR" smtClean="0"/>
              <a:pPr/>
              <a:t>28.5.2019.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B68E9-108A-43A1-A9DF-376DB545027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66567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3BA6-E26E-4D4D-8649-D0102F15C589}" type="datetimeFigureOut">
              <a:rPr lang="hr-HR" smtClean="0"/>
              <a:pPr/>
              <a:t>28.5.2019.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B68E9-108A-43A1-A9DF-376DB545027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37327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3BA6-E26E-4D4D-8649-D0102F15C589}" type="datetimeFigureOut">
              <a:rPr lang="hr-HR" smtClean="0"/>
              <a:pPr/>
              <a:t>28.5.2019.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B68E9-108A-43A1-A9DF-376DB545027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16249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3BA6-E26E-4D4D-8649-D0102F15C589}" type="datetimeFigureOut">
              <a:rPr lang="hr-HR" smtClean="0"/>
              <a:pPr/>
              <a:t>28.5.2019.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B68E9-108A-43A1-A9DF-376DB545027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37424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3BA6-E26E-4D4D-8649-D0102F15C589}" type="datetimeFigureOut">
              <a:rPr lang="hr-HR" smtClean="0"/>
              <a:pPr/>
              <a:t>28.5.2019.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B68E9-108A-43A1-A9DF-376DB545027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98315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3BA6-E26E-4D4D-8649-D0102F15C589}" type="datetimeFigureOut">
              <a:rPr lang="hr-HR" smtClean="0"/>
              <a:pPr/>
              <a:t>28.5.2019.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B68E9-108A-43A1-A9DF-376DB545027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8435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3BA6-E26E-4D4D-8649-D0102F15C589}" type="datetimeFigureOut">
              <a:rPr lang="hr-HR" smtClean="0"/>
              <a:pPr/>
              <a:t>28.5.2019.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B68E9-108A-43A1-A9DF-376DB545027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36213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3BA6-E26E-4D4D-8649-D0102F15C589}" type="datetimeFigureOut">
              <a:rPr lang="hr-HR" smtClean="0"/>
              <a:pPr/>
              <a:t>28.5.2019.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B68E9-108A-43A1-A9DF-376DB545027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55808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3BA6-E26E-4D4D-8649-D0102F15C589}" type="datetimeFigureOut">
              <a:rPr lang="hr-HR" smtClean="0"/>
              <a:pPr/>
              <a:t>28.5.2019.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B68E9-108A-43A1-A9DF-376DB545027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16566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3BA6-E26E-4D4D-8649-D0102F15C589}" type="datetimeFigureOut">
              <a:rPr lang="hr-HR" smtClean="0"/>
              <a:pPr/>
              <a:t>28.5.2019.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B68E9-108A-43A1-A9DF-376DB545027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90729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  <a:alpha val="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rgbClr val="31834A">
                <a:alpha val="50196"/>
              </a:srgbClr>
            </a:gs>
          </a:gsLst>
          <a:path path="circle">
            <a:fillToRect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33BA6-E26E-4D4D-8649-D0102F15C589}" type="datetimeFigureOut">
              <a:rPr lang="hr-HR" smtClean="0"/>
              <a:pPr/>
              <a:t>28.5.2019.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B68E9-108A-43A1-A9DF-376DB545027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11087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g1lDHWU-qeo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rkovihrvatske.hr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brittanica.com" TargetMode="External"/><Relationship Id="rId5" Type="http://schemas.openxmlformats.org/officeDocument/2006/relationships/hyperlink" Target="http://www.haop.hr" TargetMode="External"/><Relationship Id="rId4" Type="http://schemas.openxmlformats.org/officeDocument/2006/relationships/hyperlink" Target="http://www.dinarskogorje.com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sa/3.0/" TargetMode="External"/><Relationship Id="rId13" Type="http://schemas.openxmlformats.org/officeDocument/2006/relationships/hyperlink" Target="https://en.wikipedia.org/wiki/Lesser_short-nosed_fruit_bat" TargetMode="External"/><Relationship Id="rId18" Type="http://schemas.openxmlformats.org/officeDocument/2006/relationships/hyperlink" Target="http://creepyhalloweenimages.com/free_halloween_photos/bats/slides/flyingbats_DSC3050.htm" TargetMode="External"/><Relationship Id="rId3" Type="http://schemas.openxmlformats.org/officeDocument/2006/relationships/image" Target="../media/image14.jpeg"/><Relationship Id="rId21" Type="http://schemas.openxmlformats.org/officeDocument/2006/relationships/image" Target="../media/image23.jpeg"/><Relationship Id="rId7" Type="http://schemas.openxmlformats.org/officeDocument/2006/relationships/image" Target="../media/image17.jpeg"/><Relationship Id="rId12" Type="http://schemas.openxmlformats.org/officeDocument/2006/relationships/image" Target="../media/image19.jpeg"/><Relationship Id="rId17" Type="http://schemas.openxmlformats.org/officeDocument/2006/relationships/hyperlink" Target="https://creativecommons.org/licenses/by/3.0/" TargetMode="External"/><Relationship Id="rId2" Type="http://schemas.openxmlformats.org/officeDocument/2006/relationships/image" Target="../media/image10.jpeg"/><Relationship Id="rId16" Type="http://schemas.openxmlformats.org/officeDocument/2006/relationships/image" Target="../media/image21.jpeg"/><Relationship Id="rId20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hyperlink" Target="http://creativecrittersolutions.org/bats.php" TargetMode="External"/><Relationship Id="rId5" Type="http://schemas.openxmlformats.org/officeDocument/2006/relationships/image" Target="../media/image15.jpeg"/><Relationship Id="rId15" Type="http://schemas.openxmlformats.org/officeDocument/2006/relationships/hyperlink" Target="https://en.wikipedia.org/wiki/Plecotus" TargetMode="External"/><Relationship Id="rId10" Type="http://schemas.openxmlformats.org/officeDocument/2006/relationships/hyperlink" Target="https://creativecommons.org/licenses/by-nc-nd/3.0/" TargetMode="External"/><Relationship Id="rId19" Type="http://schemas.openxmlformats.org/officeDocument/2006/relationships/image" Target="../media/image12.jpeg"/><Relationship Id="rId4" Type="http://schemas.openxmlformats.org/officeDocument/2006/relationships/hyperlink" Target="https://creativecommons.org/licenses/by-sa/3.0/" TargetMode="External"/><Relationship Id="rId9" Type="http://schemas.openxmlformats.org/officeDocument/2006/relationships/image" Target="../media/image18.jpeg"/><Relationship Id="rId1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-1022233" y="1613648"/>
            <a:ext cx="14639877" cy="1479177"/>
          </a:xfr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hr-HR" sz="9600" b="1" i="1" dirty="0">
                <a:latin typeface="Arial" panose="020B0604020202020204" pitchFamily="34" charset="0"/>
                <a:cs typeface="Arial" panose="020B0604020202020204" pitchFamily="34" charset="0"/>
              </a:rPr>
              <a:t>B I O K O V O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228164" y="3521355"/>
            <a:ext cx="9144000" cy="1655762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>
            <a:normAutofit fontScale="25000" lnSpcReduction="20000"/>
          </a:bodyPr>
          <a:lstStyle/>
          <a:p>
            <a:r>
              <a:rPr lang="hr-HR" sz="17600" b="1" i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    Š I Š M I Š I </a:t>
            </a:r>
          </a:p>
          <a:p>
            <a:endParaRPr lang="hr-HR" sz="4400" b="1" i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4400" b="1" i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hr-HR" sz="17600" b="1" i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sz="4400" b="1" i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sz="4400" b="1" i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4400" b="1" i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BY BRUNA BELAMARIĆ</a:t>
            </a:r>
          </a:p>
          <a:p>
            <a:endParaRPr lang="hr-HR" sz="4400" b="1" i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4400" b="1" i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8737630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54167E-6 4.44444E-6 L 3.54167E-6 -0.07223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996658" y="3627587"/>
            <a:ext cx="5608202" cy="646854"/>
          </a:xfrm>
          <a:scene3d>
            <a:camera prst="obliqueBottomRight"/>
            <a:lightRig rig="contrasting" dir="t">
              <a:rot lat="0" lon="0" rev="3600000"/>
            </a:lightRig>
          </a:scene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hr-HR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Nastanak</a:t>
            </a:r>
            <a:r>
              <a:rPr lang="hr-HR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  </a:t>
            </a:r>
            <a:r>
              <a:rPr lang="hr-HR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 položaj</a:t>
            </a:r>
            <a:endParaRPr lang="en-US" sz="2800">
              <a:cs typeface="Calibri"/>
            </a:endParaRPr>
          </a:p>
        </p:txBody>
      </p:sp>
      <p:pic>
        <p:nvPicPr>
          <p:cNvPr id="3" name="Picture 3" descr="A close up of a map&#10;&#10;Description generated with high confidence">
            <a:extLst>
              <a:ext uri="{FF2B5EF4-FFF2-40B4-BE49-F238E27FC236}">
                <a16:creationId xmlns:a16="http://schemas.microsoft.com/office/drawing/2014/main" id="{439BC319-DCE1-476D-97E9-B1BA511D2D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29" b="12389"/>
          <a:stretch/>
        </p:blipFill>
        <p:spPr>
          <a:xfrm>
            <a:off x="20" y="10"/>
            <a:ext cx="12191980" cy="3710603"/>
          </a:xfrm>
          <a:custGeom>
            <a:avLst/>
            <a:gdLst>
              <a:gd name="connsiteX0" fmla="*/ 0 w 12192000"/>
              <a:gd name="connsiteY0" fmla="*/ 0 h 3692092"/>
              <a:gd name="connsiteX1" fmla="*/ 12192000 w 12192000"/>
              <a:gd name="connsiteY1" fmla="*/ 0 h 3692092"/>
              <a:gd name="connsiteX2" fmla="*/ 12192000 w 12192000"/>
              <a:gd name="connsiteY2" fmla="*/ 3504824 h 3692092"/>
              <a:gd name="connsiteX3" fmla="*/ 12024691 w 12192000"/>
              <a:gd name="connsiteY3" fmla="*/ 3517794 h 3692092"/>
              <a:gd name="connsiteX4" fmla="*/ 160485 w 12192000"/>
              <a:gd name="connsiteY4" fmla="*/ 3663863 h 3692092"/>
              <a:gd name="connsiteX5" fmla="*/ 0 w 12192000"/>
              <a:gd name="connsiteY5" fmla="*/ 3692092 h 3692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5" name="Rezervirano mjesto sadržaja 4"/>
          <p:cNvSpPr>
            <a:spLocks noGrp="1"/>
          </p:cNvSpPr>
          <p:nvPr>
            <p:ph idx="1"/>
          </p:nvPr>
        </p:nvSpPr>
        <p:spPr>
          <a:xfrm>
            <a:off x="2355516" y="4493973"/>
            <a:ext cx="7485413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z="1500" i="1">
                <a:latin typeface="Arial" panose="020B0604020202020204" pitchFamily="34" charset="0"/>
                <a:cs typeface="Arial" panose="020B0604020202020204" pitchFamily="34" charset="0"/>
              </a:rPr>
              <a:t>Biokovo se nalazi u Splitsko-dalmatinskoj županiji, najbliže gradu Makarskoj</a:t>
            </a:r>
          </a:p>
          <a:p>
            <a:r>
              <a:rPr lang="hr-HR" sz="1500" i="1">
                <a:latin typeface="Arial" panose="020B0604020202020204" pitchFamily="34" charset="0"/>
                <a:cs typeface="Arial" panose="020B0604020202020204" pitchFamily="34" charset="0"/>
              </a:rPr>
              <a:t>Dijeli Dalmaciju od Zagore</a:t>
            </a:r>
          </a:p>
          <a:p>
            <a:r>
              <a:rPr lang="hr-HR" sz="1500" i="1">
                <a:latin typeface="Arial" panose="020B0604020202020204" pitchFamily="34" charset="0"/>
                <a:cs typeface="Arial" panose="020B0604020202020204" pitchFamily="34" charset="0"/>
              </a:rPr>
              <a:t>Nastalo prije 65 milijuna godina sudaranjem Afričke i Euroazijske ploče te su zbog tektonskih poremećaja nastale Alpe i Dinaridi, a jedan njihov dio je Biokovo</a:t>
            </a:r>
          </a:p>
          <a:p>
            <a:r>
              <a:rPr lang="hr-HR" sz="1500" i="1">
                <a:latin typeface="Arial" panose="020B0604020202020204" pitchFamily="34" charset="0"/>
                <a:cs typeface="Arial" panose="020B0604020202020204" pitchFamily="34" charset="0"/>
              </a:rPr>
              <a:t>Ima pogled na more, otoke Jadrana, Zagoru, bosanskohercegovačke planine i Italiju</a:t>
            </a:r>
          </a:p>
          <a:p>
            <a:r>
              <a:rPr lang="hr-HR" sz="1500" i="1">
                <a:latin typeface="Arial"/>
                <a:cs typeface="Arial"/>
              </a:rPr>
              <a:t>Fra Jure Radić zaslužan za status zaštićenosti (1981.)</a:t>
            </a:r>
          </a:p>
          <a:p>
            <a:endParaRPr lang="hr-HR" sz="15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7085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88274" y="326573"/>
            <a:ext cx="10638893" cy="94151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hr-HR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Reljef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16692" y="1555467"/>
            <a:ext cx="6172200" cy="4873625"/>
          </a:xfrm>
          <a:scene3d>
            <a:camera prst="orthographicFront">
              <a:rot lat="21594000" lon="21594000" rev="0"/>
            </a:camera>
            <a:lightRig rig="threePt" dir="t"/>
          </a:scene3d>
        </p:spPr>
        <p:txBody>
          <a:bodyPr>
            <a:normAutofit lnSpcReduction="10000"/>
          </a:bodyPr>
          <a:lstStyle/>
          <a:p>
            <a:r>
              <a:rPr lang="hr-HR" sz="2400" i="1" dirty="0"/>
              <a:t>Sv. Jure - 1762m</a:t>
            </a:r>
          </a:p>
          <a:p>
            <a:r>
              <a:rPr lang="hr-HR" sz="2400" i="1" dirty="0"/>
              <a:t>Površina – 195,5km</a:t>
            </a:r>
            <a:r>
              <a:rPr lang="hr-HR" sz="2400" i="1" dirty="0">
                <a:latin typeface="Calibri" panose="020F0502020204030204" pitchFamily="34" charset="0"/>
                <a:cs typeface="Calibri" panose="020F0502020204030204" pitchFamily="34" charset="0"/>
              </a:rPr>
              <a:t>²</a:t>
            </a:r>
          </a:p>
          <a:p>
            <a:r>
              <a:rPr lang="hr-HR" sz="2400" i="1" dirty="0"/>
              <a:t>Južni dio su gole litice i stijene visoke nekoliko metara</a:t>
            </a:r>
          </a:p>
          <a:p>
            <a:r>
              <a:rPr lang="hr-HR" sz="2400" i="1" dirty="0"/>
              <a:t>Sjeverna strana je zelena i šumovita</a:t>
            </a:r>
          </a:p>
          <a:p>
            <a:r>
              <a:rPr lang="hr-HR" sz="2400" i="1" dirty="0"/>
              <a:t>Kamena je granica mediteranske i kontinentalne klime</a:t>
            </a:r>
          </a:p>
          <a:p>
            <a:r>
              <a:rPr lang="hr-HR" sz="2400" i="1" dirty="0"/>
              <a:t>Vapnenačke stijene</a:t>
            </a:r>
          </a:p>
          <a:p>
            <a:r>
              <a:rPr lang="hr-HR" sz="2400" i="1" dirty="0"/>
              <a:t>Jame</a:t>
            </a:r>
          </a:p>
          <a:p>
            <a:r>
              <a:rPr lang="hr-HR" sz="2400" i="1" dirty="0"/>
              <a:t>Naselja na granici uz more ( maslinici, vinogradi, alepski borovi )</a:t>
            </a:r>
          </a:p>
          <a:p>
            <a:r>
              <a:rPr lang="hr-HR" sz="2400" i="1" dirty="0"/>
              <a:t>Kanjon </a:t>
            </a:r>
            <a:r>
              <a:rPr lang="hr-HR" sz="2400" i="1" dirty="0" err="1"/>
              <a:t>Proslap</a:t>
            </a:r>
            <a:r>
              <a:rPr lang="hr-HR" sz="2400" i="1" dirty="0"/>
              <a:t> ( veći dio godine suh )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-1204164" y="204133"/>
            <a:ext cx="45719" cy="1809563"/>
          </a:xfrm>
        </p:spPr>
        <p:txBody>
          <a:bodyPr>
            <a:normAutofit/>
          </a:bodyPr>
          <a:lstStyle/>
          <a:p>
            <a:endParaRPr lang="hr-HR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817" y="2013696"/>
            <a:ext cx="3970350" cy="2640207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623" y="4836835"/>
            <a:ext cx="4790737" cy="181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072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Jame i špilje</a:t>
            </a:r>
          </a:p>
        </p:txBody>
      </p:sp>
      <p:sp>
        <p:nvSpPr>
          <p:cNvPr id="5" name="Rezervirano mjesto sadržaja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Preko 400 jama i špilja</a:t>
            </a:r>
          </a:p>
          <a:p>
            <a:r>
              <a:rPr lang="hr-HR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Vršni dio jame dubok preko 100m</a:t>
            </a:r>
          </a:p>
          <a:p>
            <a:r>
              <a:rPr lang="hr-HR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Jame ledenice ( sunčeva svjetlost ne topi snijeg i led koji se nalazi u njima )</a:t>
            </a:r>
          </a:p>
          <a:p>
            <a:r>
              <a:rPr lang="hr-HR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Neke od najdubljih jama u RH se nalaze na Biokovu ( Mokre Noge - 831m )</a:t>
            </a:r>
          </a:p>
          <a:p>
            <a:r>
              <a:rPr lang="hr-HR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Amfora - 788m</a:t>
            </a:r>
          </a:p>
          <a:p>
            <a:r>
              <a:rPr lang="hr-HR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177 speleoloških objekata, 33 poznata ali neistražena</a:t>
            </a:r>
          </a:p>
        </p:txBody>
      </p:sp>
    </p:spTree>
    <p:extLst>
      <p:ext uri="{BB962C8B-B14F-4D97-AF65-F5344CB8AC3E}">
        <p14:creationId xmlns:p14="http://schemas.microsoft.com/office/powerpoint/2010/main" val="35487429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hr-HR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FLORA I FAUNA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hr-HR" b="1" i="1" dirty="0"/>
              <a:t>300 samoniklih biljki</a:t>
            </a:r>
            <a:endParaRPr lang="hr-HR" b="1" i="1" dirty="0">
              <a:cs typeface="Calibri"/>
            </a:endParaRPr>
          </a:p>
          <a:p>
            <a:r>
              <a:rPr lang="hr-HR" b="1" i="1" dirty="0"/>
              <a:t>Endemske biljke: patuljasto zvonce, biokovska zečina, biokovski </a:t>
            </a:r>
            <a:r>
              <a:rPr lang="hr-HR" b="1" i="1" dirty="0" err="1"/>
              <a:t>kozlinac</a:t>
            </a:r>
            <a:r>
              <a:rPr lang="hr-HR" b="1" i="1" dirty="0"/>
              <a:t>…</a:t>
            </a:r>
            <a:endParaRPr lang="hr-HR" b="1" i="1" dirty="0">
              <a:cs typeface="Calibri"/>
            </a:endParaRPr>
          </a:p>
          <a:p>
            <a:r>
              <a:rPr lang="hr-HR" b="1" i="1" dirty="0"/>
              <a:t>1500 vrsta biljaka</a:t>
            </a:r>
            <a:endParaRPr lang="hr-HR" b="1" i="1" dirty="0">
              <a:cs typeface="Calibri"/>
            </a:endParaRPr>
          </a:p>
          <a:p>
            <a:r>
              <a:rPr lang="hr-HR" b="1" i="1" dirty="0"/>
              <a:t>Brojne divokoze</a:t>
            </a:r>
            <a:endParaRPr lang="hr-HR" b="1" i="1" dirty="0">
              <a:cs typeface="Calibri"/>
            </a:endParaRPr>
          </a:p>
          <a:p>
            <a:r>
              <a:rPr lang="hr-HR" b="1" i="1" dirty="0"/>
              <a:t>Vukovi, veprovi, sokolovi, mufloni, orlovi</a:t>
            </a:r>
            <a:endParaRPr lang="hr-HR" b="1" i="1" dirty="0">
              <a:cs typeface="Calibri"/>
            </a:endParaRPr>
          </a:p>
          <a:p>
            <a:endParaRPr lang="hr-HR" b="1" i="1" dirty="0">
              <a:cs typeface="Calibri"/>
            </a:endParaRPr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6096">
            <a:off x="1047762" y="5219159"/>
            <a:ext cx="3024335" cy="2033266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387" y="2876730"/>
            <a:ext cx="3586026" cy="2671008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061" y="5033508"/>
            <a:ext cx="2949995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424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88858" y="264862"/>
            <a:ext cx="10014285" cy="1115011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hr-H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ATRAKCIJE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37147" y="3770730"/>
            <a:ext cx="5702970" cy="2676943"/>
          </a:xfr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 sz="2400" b="1" i="1" dirty="0">
                <a:cs typeface="Calibri"/>
              </a:rPr>
              <a:t>87 crkava i kapelica</a:t>
            </a:r>
          </a:p>
          <a:p>
            <a:r>
              <a:rPr lang="hr-HR" sz="2400" b="1" i="1" dirty="0">
                <a:cs typeface="Calibri"/>
              </a:rPr>
              <a:t>U biokovskom botaničkom vrtu u jednom kamenu je uklesano: "</a:t>
            </a:r>
            <a:r>
              <a:rPr lang="hr-HR" sz="2400" b="1" i="1" dirty="0" err="1">
                <a:cs typeface="Calibri"/>
              </a:rPr>
              <a:t>Oculis</a:t>
            </a:r>
            <a:r>
              <a:rPr lang="hr-HR" sz="2400" b="1" i="1" dirty="0">
                <a:cs typeface="Calibri"/>
              </a:rPr>
              <a:t> mente </a:t>
            </a:r>
            <a:r>
              <a:rPr lang="hr-HR" sz="2400" b="1" i="1" dirty="0" err="1">
                <a:cs typeface="Calibri"/>
              </a:rPr>
              <a:t>corde</a:t>
            </a:r>
            <a:r>
              <a:rPr lang="hr-HR" sz="2400" b="1" i="1" dirty="0">
                <a:cs typeface="Calibri"/>
              </a:rPr>
              <a:t> per </a:t>
            </a:r>
            <a:r>
              <a:rPr lang="hr-HR" sz="2400" b="1" i="1" dirty="0" err="1">
                <a:cs typeface="Calibri"/>
              </a:rPr>
              <a:t>visibilia</a:t>
            </a:r>
            <a:r>
              <a:rPr lang="hr-HR" sz="2400" b="1" i="1" dirty="0">
                <a:cs typeface="Calibri"/>
              </a:rPr>
              <a:t> ad </a:t>
            </a:r>
            <a:r>
              <a:rPr lang="hr-HR" sz="2400" b="1" i="1" dirty="0" err="1">
                <a:cs typeface="Calibri"/>
              </a:rPr>
              <a:t>invisibilia</a:t>
            </a:r>
            <a:r>
              <a:rPr lang="hr-HR" sz="2400" b="1" i="1" dirty="0">
                <a:cs typeface="Calibri"/>
              </a:rPr>
              <a:t>. (Očima, pameću, srcem po onom što se vidi iz onoga što se ne vidi.)"</a:t>
            </a:r>
          </a:p>
          <a:p>
            <a:r>
              <a:rPr lang="hr-HR" sz="2400" b="1" i="1" dirty="0">
                <a:cs typeface="Calibri"/>
              </a:rPr>
              <a:t>Zidine Velikog Kaštela</a:t>
            </a:r>
          </a:p>
          <a:p>
            <a:endParaRPr lang="hr-HR" sz="32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44284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g1lDHWU-qeo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30681" y="781686"/>
            <a:ext cx="8382000" cy="471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7764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16000" b="-1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1FBDD-1BEF-4079-85B4-1DDB505371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26310"/>
            <a:ext cx="9144000" cy="1234574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7200" b="1" i="1" dirty="0">
                <a:latin typeface="Arial"/>
                <a:cs typeface="Calibri Light"/>
              </a:rPr>
              <a:t>Š I Š M I Š I</a:t>
            </a:r>
            <a:endParaRPr lang="en-US" sz="7200" dirty="0">
              <a:latin typeface="Berlin Sans FB"/>
              <a:cs typeface="Calibri Ligh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741647-5B27-4A09-A892-3AF4215FC6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5298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16000" b="-1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A small animal on a branch&#10;&#10;Description generated with high confidence">
            <a:extLst>
              <a:ext uri="{FF2B5EF4-FFF2-40B4-BE49-F238E27FC236}">
                <a16:creationId xmlns:a16="http://schemas.microsoft.com/office/drawing/2014/main" id="{A3EA7D7E-3382-4C9C-97F6-E486A854D9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 rot="10800000" flipV="1">
            <a:off x="6760704" y="3261741"/>
            <a:ext cx="4745581" cy="31432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A6599C5-40E9-4788-A007-1AFE49CA5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1" i="1" dirty="0">
                <a:latin typeface="Arial"/>
                <a:cs typeface="Calibri"/>
              </a:rPr>
              <a:t>PREHRANA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F24B7A-BDAC-4736-AAD8-69FA7EAEC36C}"/>
              </a:ext>
            </a:extLst>
          </p:cNvPr>
          <p:cNvSpPr txBox="1"/>
          <p:nvPr/>
        </p:nvSpPr>
        <p:spPr>
          <a:xfrm>
            <a:off x="6855913" y="6107439"/>
            <a:ext cx="4690997" cy="359253"/>
          </a:xfrm>
          <a:prstGeom prst="rect">
            <a:avLst/>
          </a:prstGeom>
        </p:spPr>
        <p:txBody>
          <a:bodyPr anchor="t">
            <a:normAutofit lnSpcReduction="10000"/>
          </a:bodyPr>
          <a:lstStyle/>
          <a:p>
            <a:r>
              <a:rPr lang="en-US" dirty="0"/>
              <a:t>.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7495990-0FE4-4F58-B2F6-AC6E8AF59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b="1" i="1" dirty="0">
                <a:solidFill>
                  <a:schemeClr val="bg1"/>
                </a:solidFill>
                <a:latin typeface="Arial"/>
                <a:cs typeface="Calibri"/>
              </a:rPr>
              <a:t>70%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"/>
              </a:rPr>
              <a:t>šišmiša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"/>
              </a:rPr>
              <a:t> 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"/>
              </a:rPr>
              <a:t>hrani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"/>
              </a:rPr>
              <a:t> se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"/>
              </a:rPr>
              <a:t>kukcima</a:t>
            </a:r>
            <a:endParaRPr lang="en-US" sz="3200" b="1" i="1" dirty="0">
              <a:solidFill>
                <a:schemeClr val="bg1"/>
              </a:solidFill>
              <a:latin typeface="Arial"/>
              <a:cs typeface="Calibri"/>
            </a:endParaRPr>
          </a:p>
          <a:p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"/>
              </a:rPr>
              <a:t>Ostalih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"/>
              </a:rPr>
              <a:t> 30%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"/>
              </a:rPr>
              <a:t>hrane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"/>
              </a:rPr>
              <a:t> se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"/>
              </a:rPr>
              <a:t>voćem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"/>
              </a:rPr>
              <a:t>,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"/>
              </a:rPr>
              <a:t>nektarom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"/>
              </a:rPr>
              <a:t>,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"/>
              </a:rPr>
              <a:t>mesom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"/>
              </a:rPr>
              <a:t> (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"/>
              </a:rPr>
              <a:t>maleni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"/>
              </a:rPr>
              <a:t>sisavci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"/>
              </a:rPr>
              <a:t>,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"/>
              </a:rPr>
              <a:t>ptice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"/>
              </a:rPr>
              <a:t>,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"/>
              </a:rPr>
              <a:t>gušteri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"/>
              </a:rPr>
              <a:t> I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"/>
              </a:rPr>
              <a:t>žabe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"/>
              </a:rPr>
              <a:t> ),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"/>
              </a:rPr>
              <a:t>ribama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"/>
              </a:rPr>
              <a:t>, a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"/>
              </a:rPr>
              <a:t>tu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"/>
              </a:rPr>
              <a:t>su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"/>
              </a:rPr>
              <a:t> I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"/>
              </a:rPr>
              <a:t>najpoznatiji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"/>
              </a:rPr>
              <a:t>šišmiši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"/>
              </a:rPr>
              <a:t> : 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"/>
              </a:rPr>
              <a:t>oni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"/>
              </a:rPr>
              <a:t>koji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"/>
              </a:rPr>
              <a:t> se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"/>
              </a:rPr>
              <a:t>hrane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"/>
              </a:rPr>
              <a:t>krvlju</a:t>
            </a:r>
            <a:endParaRPr lang="en-US" sz="3200" b="1" i="1" dirty="0">
              <a:solidFill>
                <a:schemeClr val="bg1"/>
              </a:solidFill>
              <a:latin typeface="Arial"/>
              <a:cs typeface="Calibri"/>
            </a:endParaRPr>
          </a:p>
          <a:p>
            <a:r>
              <a:rPr lang="en-US" sz="3200" b="1" i="1" dirty="0">
                <a:solidFill>
                  <a:schemeClr val="bg1"/>
                </a:solidFill>
                <a:latin typeface="Arial"/>
                <a:cs typeface="Calibri"/>
              </a:rPr>
              <a:t>3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"/>
              </a:rPr>
              <a:t>vrste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"/>
              </a:rPr>
              <a:t>vampirskih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"/>
              </a:rPr>
              <a:t>šišmiša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"/>
              </a:rPr>
              <a:t> (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"/>
              </a:rPr>
              <a:t>Južna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"/>
              </a:rPr>
              <a:t> Amerika)</a:t>
            </a:r>
            <a:endParaRPr lang="en-US" sz="3200" b="1">
              <a:solidFill>
                <a:schemeClr val="bg1"/>
              </a:solidFill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E4438C-B4C4-4328-9483-9D5C503F9CCC}"/>
              </a:ext>
            </a:extLst>
          </p:cNvPr>
          <p:cNvSpPr txBox="1"/>
          <p:nvPr/>
        </p:nvSpPr>
        <p:spPr>
          <a:xfrm flipV="1">
            <a:off x="4042610" y="4106779"/>
            <a:ext cx="4086726" cy="484605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6958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16000" b="-1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hr-HR" b="1" i="1" dirty="0">
                <a:latin typeface="Arial"/>
                <a:cs typeface="Arial"/>
              </a:rPr>
              <a:t>PONAŠANJE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hr-HR" b="1" i="1" dirty="0">
                <a:solidFill>
                  <a:schemeClr val="bg1"/>
                </a:solidFill>
                <a:cs typeface="Calibri"/>
              </a:rPr>
              <a:t>Izvanredan sluh</a:t>
            </a:r>
          </a:p>
          <a:p>
            <a:r>
              <a:rPr lang="hr-HR" b="1" i="1" dirty="0">
                <a:solidFill>
                  <a:schemeClr val="bg1"/>
                </a:solidFill>
                <a:cs typeface="Calibri"/>
              </a:rPr>
              <a:t>Prezimljavanje – migracija, hibernacija</a:t>
            </a:r>
          </a:p>
          <a:p>
            <a:r>
              <a:rPr lang="hr-HR" b="1" i="1" dirty="0">
                <a:solidFill>
                  <a:schemeClr val="bg1"/>
                </a:solidFill>
                <a:cs typeface="Calibri"/>
              </a:rPr>
              <a:t>Reprodukcija – od 40 dana do 6 mjeseci</a:t>
            </a:r>
          </a:p>
          <a:p>
            <a:r>
              <a:rPr lang="hr-HR" b="1" i="1" dirty="0">
                <a:solidFill>
                  <a:schemeClr val="bg1"/>
                </a:solidFill>
                <a:cs typeface="Calibri"/>
              </a:rPr>
              <a:t>Okoti se 1 mlado godišnje, teško oko 25% </a:t>
            </a:r>
          </a:p>
          <a:p>
            <a:pPr marL="0" indent="0">
              <a:buNone/>
            </a:pPr>
            <a:r>
              <a:rPr lang="hr-HR" b="1" i="1" dirty="0">
                <a:solidFill>
                  <a:schemeClr val="bg1"/>
                </a:solidFill>
                <a:cs typeface="Calibri"/>
              </a:rPr>
              <a:t>   majčine težine</a:t>
            </a:r>
          </a:p>
          <a:p>
            <a:r>
              <a:rPr lang="hr-HR" b="1" i="1" dirty="0">
                <a:solidFill>
                  <a:schemeClr val="bg1"/>
                </a:solidFill>
                <a:cs typeface="Calibri"/>
              </a:rPr>
              <a:t>Ženke se same brinu za mlade</a:t>
            </a:r>
            <a:endParaRPr lang="hr-HR" b="1" i="1" dirty="0">
              <a:cs typeface="Calibri"/>
            </a:endParaRPr>
          </a:p>
          <a:p>
            <a:endParaRPr lang="hr-HR" b="1" i="1" dirty="0">
              <a:solidFill>
                <a:schemeClr val="bg1"/>
              </a:solidFill>
              <a:cs typeface="Calibri"/>
            </a:endParaRPr>
          </a:p>
        </p:txBody>
      </p:sp>
      <p:pic>
        <p:nvPicPr>
          <p:cNvPr id="4" name="Picture 4" descr="A close up of an animal&#10;&#10;Description generated with very high confidence">
            <a:extLst>
              <a:ext uri="{FF2B5EF4-FFF2-40B4-BE49-F238E27FC236}">
                <a16:creationId xmlns:a16="http://schemas.microsoft.com/office/drawing/2014/main" id="{707412A4-66A8-4991-8030-3B8E82C63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8289" y="1879947"/>
            <a:ext cx="4496844" cy="450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7529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16000" b="-1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AF5F5-FBE0-457B-BE1A-09EEA728CA62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1" i="1" dirty="0">
                <a:latin typeface="Arial"/>
                <a:cs typeface="Calibri"/>
              </a:rPr>
              <a:t>NASELJENOST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25B9C-9DB2-4B4B-8B57-810AA1DE7A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 i="1" dirty="0">
                <a:solidFill>
                  <a:schemeClr val="bg1"/>
                </a:solidFill>
                <a:latin typeface="Arial"/>
                <a:cs typeface="Arial"/>
              </a:rPr>
              <a:t>Na </a:t>
            </a:r>
            <a:r>
              <a:rPr lang="en-US" b="1" i="1" dirty="0" err="1">
                <a:solidFill>
                  <a:schemeClr val="bg1"/>
                </a:solidFill>
                <a:latin typeface="Arial"/>
                <a:cs typeface="Arial"/>
              </a:rPr>
              <a:t>nekim</a:t>
            </a:r>
            <a:r>
              <a:rPr lang="en-US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b="1" i="1" dirty="0" err="1">
                <a:solidFill>
                  <a:schemeClr val="bg1"/>
                </a:solidFill>
                <a:latin typeface="Arial"/>
                <a:cs typeface="Arial"/>
              </a:rPr>
              <a:t>mjestima</a:t>
            </a:r>
            <a:r>
              <a:rPr lang="en-US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b="1" i="1" dirty="0" err="1">
                <a:solidFill>
                  <a:schemeClr val="bg1"/>
                </a:solidFill>
                <a:latin typeface="Arial"/>
                <a:cs typeface="Arial"/>
              </a:rPr>
              <a:t>žive</a:t>
            </a:r>
            <a:r>
              <a:rPr lang="en-US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b="1" i="1" dirty="0" err="1">
                <a:solidFill>
                  <a:schemeClr val="bg1"/>
                </a:solidFill>
                <a:latin typeface="Arial"/>
                <a:cs typeface="Arial"/>
              </a:rPr>
              <a:t>milijuni</a:t>
            </a:r>
            <a:r>
              <a:rPr lang="en-US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b="1" i="1" dirty="0" err="1">
                <a:solidFill>
                  <a:schemeClr val="bg1"/>
                </a:solidFill>
                <a:latin typeface="Arial"/>
                <a:cs typeface="Arial"/>
              </a:rPr>
              <a:t>jedinki</a:t>
            </a:r>
            <a:endParaRPr lang="en-US" b="1" i="1" dirty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b="1" i="1" dirty="0" err="1">
                <a:solidFill>
                  <a:schemeClr val="bg1"/>
                </a:solidFill>
                <a:latin typeface="Arial"/>
                <a:cs typeface="Arial"/>
              </a:rPr>
              <a:t>Žive</a:t>
            </a:r>
            <a:r>
              <a:rPr lang="en-US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b="1" i="1" dirty="0" err="1">
                <a:solidFill>
                  <a:schemeClr val="bg1"/>
                </a:solidFill>
                <a:latin typeface="Arial"/>
                <a:cs typeface="Arial"/>
              </a:rPr>
              <a:t>skoro</a:t>
            </a:r>
            <a:r>
              <a:rPr lang="en-US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b="1" i="1" dirty="0" err="1">
                <a:solidFill>
                  <a:schemeClr val="bg1"/>
                </a:solidFill>
                <a:latin typeface="Arial"/>
                <a:cs typeface="Arial"/>
              </a:rPr>
              <a:t>svugdje</a:t>
            </a:r>
            <a:r>
              <a:rPr lang="en-US" b="1" i="1" dirty="0">
                <a:solidFill>
                  <a:schemeClr val="bg1"/>
                </a:solidFill>
                <a:latin typeface="Arial"/>
                <a:cs typeface="Arial"/>
              </a:rPr>
              <a:t> u </a:t>
            </a:r>
            <a:r>
              <a:rPr lang="en-US" b="1" i="1" dirty="0" err="1">
                <a:solidFill>
                  <a:schemeClr val="bg1"/>
                </a:solidFill>
                <a:latin typeface="Arial"/>
                <a:cs typeface="Arial"/>
              </a:rPr>
              <a:t>svijetu</a:t>
            </a:r>
            <a:r>
              <a:rPr lang="en-US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b="1" i="1" dirty="0" err="1">
                <a:solidFill>
                  <a:schemeClr val="bg1"/>
                </a:solidFill>
                <a:latin typeface="Arial"/>
                <a:cs typeface="Arial"/>
              </a:rPr>
              <a:t>osim</a:t>
            </a:r>
            <a:r>
              <a:rPr lang="en-US" b="1" i="1" dirty="0">
                <a:solidFill>
                  <a:schemeClr val="bg1"/>
                </a:solidFill>
                <a:latin typeface="Arial"/>
                <a:cs typeface="Arial"/>
              </a:rPr>
              <a:t> u </a:t>
            </a:r>
            <a:r>
              <a:rPr lang="en-US" b="1" i="1" dirty="0" err="1">
                <a:solidFill>
                  <a:schemeClr val="bg1"/>
                </a:solidFill>
                <a:latin typeface="Arial"/>
                <a:cs typeface="Arial"/>
              </a:rPr>
              <a:t>ekstremno</a:t>
            </a:r>
            <a:r>
              <a:rPr lang="en-US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b="1" i="1" dirty="0" err="1">
                <a:solidFill>
                  <a:schemeClr val="bg1"/>
                </a:solidFill>
                <a:latin typeface="Arial"/>
                <a:cs typeface="Arial"/>
              </a:rPr>
              <a:t>vrućim</a:t>
            </a:r>
            <a:r>
              <a:rPr lang="en-US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b="1" i="1" dirty="0" err="1">
                <a:solidFill>
                  <a:schemeClr val="bg1"/>
                </a:solidFill>
                <a:latin typeface="Arial"/>
                <a:cs typeface="Arial"/>
              </a:rPr>
              <a:t>pustinjama</a:t>
            </a:r>
            <a:r>
              <a:rPr lang="en-US" b="1" i="1" dirty="0">
                <a:solidFill>
                  <a:schemeClr val="bg1"/>
                </a:solidFill>
                <a:latin typeface="Arial"/>
                <a:cs typeface="Arial"/>
              </a:rPr>
              <a:t> I </a:t>
            </a:r>
            <a:r>
              <a:rPr lang="en-US" b="1" i="1" dirty="0" err="1">
                <a:solidFill>
                  <a:schemeClr val="bg1"/>
                </a:solidFill>
                <a:latin typeface="Arial"/>
                <a:cs typeface="Arial"/>
              </a:rPr>
              <a:t>polarnim</a:t>
            </a:r>
            <a:r>
              <a:rPr lang="en-US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b="1" i="1" dirty="0" err="1">
                <a:solidFill>
                  <a:schemeClr val="bg1"/>
                </a:solidFill>
                <a:latin typeface="Arial"/>
                <a:cs typeface="Arial"/>
              </a:rPr>
              <a:t>krajevima</a:t>
            </a:r>
            <a:endParaRPr lang="en-US" b="1" i="1" dirty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b="1" i="1" dirty="0">
                <a:solidFill>
                  <a:schemeClr val="bg1"/>
                </a:solidFill>
                <a:latin typeface="Arial"/>
                <a:cs typeface="Arial"/>
              </a:rPr>
              <a:t>45 </a:t>
            </a:r>
            <a:r>
              <a:rPr lang="en-US" b="1" i="1" dirty="0" err="1">
                <a:solidFill>
                  <a:schemeClr val="bg1"/>
                </a:solidFill>
                <a:latin typeface="Arial"/>
                <a:cs typeface="Arial"/>
              </a:rPr>
              <a:t>vrsta</a:t>
            </a:r>
            <a:r>
              <a:rPr lang="en-US" b="1" i="1" dirty="0">
                <a:solidFill>
                  <a:schemeClr val="bg1"/>
                </a:solidFill>
                <a:latin typeface="Arial"/>
                <a:cs typeface="Arial"/>
              </a:rPr>
              <a:t> u </a:t>
            </a:r>
            <a:r>
              <a:rPr lang="en-US" b="1" i="1" dirty="0" err="1">
                <a:solidFill>
                  <a:schemeClr val="bg1"/>
                </a:solidFill>
                <a:latin typeface="Arial"/>
                <a:cs typeface="Arial"/>
              </a:rPr>
              <a:t>Europi</a:t>
            </a:r>
            <a:endParaRPr lang="en-US" b="1" i="1" dirty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b="1" i="1" dirty="0">
                <a:solidFill>
                  <a:schemeClr val="bg1"/>
                </a:solidFill>
                <a:latin typeface="Arial"/>
                <a:cs typeface="Arial"/>
              </a:rPr>
              <a:t>34 </a:t>
            </a:r>
            <a:r>
              <a:rPr lang="en-US" b="1" i="1" dirty="0" err="1">
                <a:solidFill>
                  <a:schemeClr val="bg1"/>
                </a:solidFill>
                <a:latin typeface="Arial"/>
                <a:cs typeface="Arial"/>
              </a:rPr>
              <a:t>vrste</a:t>
            </a:r>
            <a:r>
              <a:rPr lang="en-US" b="1" i="1" dirty="0">
                <a:solidFill>
                  <a:schemeClr val="bg1"/>
                </a:solidFill>
                <a:latin typeface="Arial"/>
                <a:cs typeface="Arial"/>
              </a:rPr>
              <a:t> u RH</a:t>
            </a:r>
          </a:p>
          <a:p>
            <a:r>
              <a:rPr lang="en-US" b="1" i="1" dirty="0">
                <a:solidFill>
                  <a:schemeClr val="bg1"/>
                </a:solidFill>
                <a:latin typeface="Arial"/>
                <a:cs typeface="Arial"/>
              </a:rPr>
              <a:t>3 </a:t>
            </a:r>
            <a:r>
              <a:rPr lang="en-US" b="1" i="1" dirty="0" err="1">
                <a:solidFill>
                  <a:schemeClr val="bg1"/>
                </a:solidFill>
                <a:latin typeface="Arial"/>
                <a:cs typeface="Arial"/>
              </a:rPr>
              <a:t>ugrožene</a:t>
            </a:r>
            <a:r>
              <a:rPr lang="en-US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b="1" i="1" dirty="0" err="1">
                <a:solidFill>
                  <a:schemeClr val="bg1"/>
                </a:solidFill>
                <a:latin typeface="Arial"/>
                <a:cs typeface="Arial"/>
              </a:rPr>
              <a:t>vrste</a:t>
            </a:r>
            <a:r>
              <a:rPr lang="en-US" b="1" i="1" dirty="0">
                <a:solidFill>
                  <a:schemeClr val="bg1"/>
                </a:solidFill>
                <a:latin typeface="Arial"/>
                <a:cs typeface="Arial"/>
              </a:rPr>
              <a:t> ( </a:t>
            </a:r>
            <a:r>
              <a:rPr lang="en-US" b="1" i="1" dirty="0" err="1">
                <a:solidFill>
                  <a:schemeClr val="bg1"/>
                </a:solidFill>
                <a:latin typeface="Arial"/>
                <a:cs typeface="Arial"/>
              </a:rPr>
              <a:t>na</a:t>
            </a:r>
            <a:r>
              <a:rPr lang="en-US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b="1" i="1" dirty="0" err="1">
                <a:solidFill>
                  <a:schemeClr val="bg1"/>
                </a:solidFill>
                <a:latin typeface="Arial"/>
                <a:cs typeface="Arial"/>
              </a:rPr>
              <a:t>području</a:t>
            </a:r>
            <a:r>
              <a:rPr lang="en-US" b="1" i="1" dirty="0">
                <a:solidFill>
                  <a:schemeClr val="bg1"/>
                </a:solidFill>
                <a:latin typeface="Arial"/>
                <a:cs typeface="Arial"/>
              </a:rPr>
              <a:t> Europe )</a:t>
            </a:r>
          </a:p>
          <a:p>
            <a:pPr marL="0" indent="0">
              <a:buNone/>
            </a:pPr>
            <a:endParaRPr lang="en-US" b="1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4" name="Picture 4" descr="A picture containing bat, mammal, animal, bird&#10;&#10;Description generated with very high confidence">
            <a:extLst>
              <a:ext uri="{FF2B5EF4-FFF2-40B4-BE49-F238E27FC236}">
                <a16:creationId xmlns:a16="http://schemas.microsoft.com/office/drawing/2014/main" id="{9ABEB5DC-393F-4BE3-A55F-161D7A6B6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0811" y="4504560"/>
            <a:ext cx="3306871" cy="206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9450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16000" b="-1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DEF86-D371-405A-A86B-BCAC72631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924713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  <a:t>Uz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 Light"/>
              </a:rPr>
              <a:t>poboljšan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 Light"/>
              </a:rPr>
              <a:t>sluh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  <a:t> (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 Light"/>
              </a:rPr>
              <a:t>ekolokaciju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  <a:t>)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 Light"/>
              </a:rPr>
              <a:t>kojom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 Light"/>
              </a:rPr>
              <a:t>šišmiši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  <a:t> 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 Light"/>
              </a:rPr>
              <a:t>traže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 Light"/>
              </a:rPr>
              <a:t>hranu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  <a:t> u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 Light"/>
              </a:rPr>
              <a:t>mraku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  <a:t>, I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 Light"/>
              </a:rPr>
              <a:t>tako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 Light"/>
              </a:rPr>
              <a:t>šalju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 Light"/>
              </a:rPr>
              <a:t>zvučne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 Light"/>
              </a:rPr>
              <a:t>valove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 Light"/>
              </a:rPr>
              <a:t>iz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 Light"/>
              </a:rPr>
              <a:t>usta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  <a:t> 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 Light"/>
              </a:rPr>
              <a:t>ili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  <a:t> 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 Light"/>
              </a:rPr>
              <a:t>nosa.Tako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 Light"/>
              </a:rPr>
              <a:t>stvaraju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 Light"/>
              </a:rPr>
              <a:t>jeku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 Light"/>
              </a:rPr>
              <a:t>koja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  <a:t> se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 Light"/>
              </a:rPr>
              <a:t>odbija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  <a:t> o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 Light"/>
              </a:rPr>
              <a:t>predmet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  <a:t> I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 Light"/>
              </a:rPr>
              <a:t>vraća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  <a:t> u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 Light"/>
              </a:rPr>
              <a:t>uši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 Light"/>
              </a:rPr>
              <a:t>šišmiša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  <a:t>.</a:t>
            </a:r>
            <a:b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</a:b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 Light"/>
              </a:rPr>
              <a:t>Također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  <a:t> se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 Light"/>
              </a:rPr>
              <a:t>glasaju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Arial"/>
                <a:cs typeface="Calibri Light"/>
              </a:rPr>
              <a:t>prepoznatljivim</a:t>
            </a:r>
            <a:r>
              <a:rPr lang="en-US" sz="3200" b="1" i="1" dirty="0">
                <a:solidFill>
                  <a:schemeClr val="bg1"/>
                </a:solidFill>
                <a:latin typeface="Arial"/>
                <a:cs typeface="Calibri Light"/>
              </a:rPr>
              <a:t> </a:t>
            </a:r>
            <a:r>
              <a:rPr lang="en-US" sz="3200" b="1" i="1" dirty="0" err="1" smtClean="0">
                <a:solidFill>
                  <a:schemeClr val="bg1"/>
                </a:solidFill>
                <a:latin typeface="Arial"/>
                <a:cs typeface="Calibri Light"/>
              </a:rPr>
              <a:t>zvukom</a:t>
            </a:r>
            <a:endParaRPr lang="en-US" sz="3200" b="1" i="1" dirty="0">
              <a:solidFill>
                <a:schemeClr val="bg1"/>
              </a:solidFill>
              <a:latin typeface="Arial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6561A-6046-403F-99C5-A34F02854405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838200" y="6176963"/>
            <a:ext cx="10515600" cy="220662"/>
          </a:xfrm>
        </p:spPr>
        <p:txBody>
          <a:bodyPr vert="horz" lIns="91440" tIns="45720" rIns="91440" bIns="45720" rtlCol="0" anchor="t">
            <a:normAutofit fontScale="40000" lnSpcReduction="20000"/>
          </a:bodyPr>
          <a:lstStyle/>
          <a:p>
            <a:pPr marL="0" indent="0">
              <a:buNone/>
            </a:pP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8009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16000" b="-1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5F6E3-77B9-4D02-97F0-BDA66FFECE12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1" i="1" dirty="0">
                <a:latin typeface="Arial"/>
                <a:cs typeface="Calibri"/>
              </a:rPr>
              <a:t>KARAKTERISTIKE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31132-6D47-4BA9-8BE4-F1BEC8BC1C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b="1" i="1" dirty="0" err="1">
                <a:solidFill>
                  <a:schemeClr val="bg1"/>
                </a:solidFill>
                <a:latin typeface="Arial"/>
                <a:cs typeface="Arial"/>
              </a:rPr>
              <a:t>Jedini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200" b="1" i="1" dirty="0" err="1">
                <a:solidFill>
                  <a:schemeClr val="bg1"/>
                </a:solidFill>
                <a:latin typeface="Arial"/>
                <a:cs typeface="Arial"/>
              </a:rPr>
              <a:t>sisavci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200" b="1" i="1" dirty="0" err="1">
                <a:solidFill>
                  <a:schemeClr val="bg1"/>
                </a:solidFill>
                <a:latin typeface="Arial"/>
                <a:cs typeface="Arial"/>
              </a:rPr>
              <a:t>koji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200" b="1" i="1" dirty="0" err="1">
                <a:solidFill>
                  <a:schemeClr val="bg1"/>
                </a:solidFill>
                <a:latin typeface="Arial"/>
                <a:cs typeface="Arial"/>
              </a:rPr>
              <a:t>mogu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200" b="1" i="1" dirty="0" err="1">
                <a:solidFill>
                  <a:schemeClr val="bg1"/>
                </a:solidFill>
                <a:latin typeface="Arial"/>
                <a:cs typeface="Arial"/>
              </a:rPr>
              <a:t>letjeti</a:t>
            </a:r>
            <a:endParaRPr lang="en-US" sz="2200" b="1" i="1" dirty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2200" b="1" i="1" dirty="0" err="1">
                <a:solidFill>
                  <a:schemeClr val="bg1"/>
                </a:solidFill>
                <a:latin typeface="Arial"/>
                <a:cs typeface="Arial"/>
              </a:rPr>
              <a:t>Čine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200" b="1" i="1" dirty="0" err="1">
                <a:solidFill>
                  <a:schemeClr val="bg1"/>
                </a:solidFill>
                <a:latin typeface="Arial"/>
                <a:cs typeface="Arial"/>
              </a:rPr>
              <a:t>četvrtinu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2200" b="1" i="1" dirty="0" err="1">
                <a:solidFill>
                  <a:schemeClr val="bg1"/>
                </a:solidFill>
                <a:latin typeface="Arial"/>
                <a:cs typeface="Arial"/>
              </a:rPr>
              <a:t>sisavaca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an </a:t>
            </a:r>
            <a:r>
              <a:rPr lang="en-US" sz="2200" b="1" i="1" dirty="0" err="1">
                <a:solidFill>
                  <a:schemeClr val="bg1"/>
                </a:solidFill>
                <a:latin typeface="Arial"/>
                <a:cs typeface="Arial"/>
              </a:rPr>
              <a:t>svijetu</a:t>
            </a:r>
            <a:endParaRPr lang="en-US" sz="2200" b="1" i="1" dirty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Preko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1000 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vrsta</a:t>
            </a:r>
            <a:endParaRPr lang="en-US" sz="2200" b="1" i="1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Dva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podreda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</a:p>
          <a:p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Megachiroptera – 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veliki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šišmiši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 / 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voćni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šišmiši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 / 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letipsi</a:t>
            </a:r>
            <a:endParaRPr lang="en-US" sz="2200" b="1" i="1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Microchiroptera – 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maleni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šišmiši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koji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se 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nalaze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svugdje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po 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svijetu</a:t>
            </a:r>
            <a:endParaRPr lang="en-US" sz="2200" b="1" i="1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Promjer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krila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može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narasti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najviše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do 1.5m 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ili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najmanje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do 15cm </a:t>
            </a:r>
          </a:p>
          <a:p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Izmet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šišmiša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 ( 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također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zvan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guano ) 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može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se 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koristiti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kao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gnjojivo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ali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u 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Američkom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građanskom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ratu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se 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koristio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I 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kao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eksploziv</a:t>
            </a:r>
            <a:r>
              <a:rPr lang="en-US" sz="2200" b="1" i="1" dirty="0">
                <a:solidFill>
                  <a:schemeClr val="bg1"/>
                </a:solidFill>
                <a:latin typeface="Arial"/>
                <a:cs typeface="Arial"/>
              </a:rPr>
              <a:t> I </a:t>
            </a:r>
            <a:r>
              <a:rPr lang="en-US" sz="2200" b="1" i="1" err="1">
                <a:solidFill>
                  <a:schemeClr val="bg1"/>
                </a:solidFill>
                <a:latin typeface="Arial"/>
                <a:cs typeface="Arial"/>
              </a:rPr>
              <a:t>barut</a:t>
            </a:r>
          </a:p>
        </p:txBody>
      </p:sp>
    </p:spTree>
    <p:extLst>
      <p:ext uri="{BB962C8B-B14F-4D97-AF65-F5344CB8AC3E}">
        <p14:creationId xmlns:p14="http://schemas.microsoft.com/office/powerpoint/2010/main" val="37382117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16000" b="-1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B61CF-D416-4A12-8E7F-09744F7DFD99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1" i="1" dirty="0">
                <a:latin typeface="Arial"/>
                <a:cs typeface="Calibri"/>
              </a:rPr>
              <a:t>VRSTE</a:t>
            </a:r>
            <a:endParaRPr lang="en-US" dirty="0"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46A2AB-326C-4C6D-85BC-87900AF519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b="1" i="1" dirty="0" err="1">
                <a:solidFill>
                  <a:schemeClr val="bg1"/>
                </a:solidFill>
                <a:latin typeface="Arial"/>
                <a:cs typeface="Arial"/>
              </a:rPr>
              <a:t>Ugrožene</a:t>
            </a:r>
            <a:r>
              <a:rPr lang="en-US" sz="24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Arial"/>
                <a:cs typeface="Arial"/>
              </a:rPr>
              <a:t>vrste</a:t>
            </a:r>
            <a:r>
              <a:rPr lang="en-US" sz="24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Arial"/>
                <a:cs typeface="Arial"/>
              </a:rPr>
              <a:t>šišmiša</a:t>
            </a:r>
            <a:r>
              <a:rPr lang="en-US" sz="2400" b="1" i="1" dirty="0">
                <a:solidFill>
                  <a:schemeClr val="bg1"/>
                </a:solidFill>
                <a:latin typeface="Arial"/>
                <a:cs typeface="Arial"/>
              </a:rPr>
              <a:t>:</a:t>
            </a:r>
          </a:p>
          <a:p>
            <a:r>
              <a:rPr lang="en-US" sz="2400" b="1" i="1" dirty="0" err="1">
                <a:solidFill>
                  <a:schemeClr val="bg1"/>
                </a:solidFill>
                <a:latin typeface="Arial"/>
                <a:cs typeface="Arial"/>
              </a:rPr>
              <a:t>Indianski</a:t>
            </a:r>
            <a:r>
              <a:rPr lang="en-US" sz="24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Arial"/>
                <a:cs typeface="Arial"/>
              </a:rPr>
              <a:t>šišmiš</a:t>
            </a:r>
          </a:p>
          <a:p>
            <a:r>
              <a:rPr lang="en-US" sz="2400" b="1" i="1" dirty="0" err="1">
                <a:solidFill>
                  <a:schemeClr val="bg1"/>
                </a:solidFill>
                <a:latin typeface="Arial"/>
                <a:cs typeface="Arial"/>
              </a:rPr>
              <a:t>Sivi</a:t>
            </a:r>
            <a:r>
              <a:rPr lang="en-US" sz="24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Arial"/>
                <a:cs typeface="Arial"/>
              </a:rPr>
              <a:t>šišmiš</a:t>
            </a:r>
          </a:p>
          <a:p>
            <a:r>
              <a:rPr lang="en-US" sz="2400" b="1" i="1" dirty="0" err="1">
                <a:solidFill>
                  <a:schemeClr val="bg1"/>
                </a:solidFill>
                <a:latin typeface="Arial"/>
                <a:cs typeface="Arial"/>
              </a:rPr>
              <a:t>Leteća</a:t>
            </a:r>
            <a:r>
              <a:rPr lang="en-US" sz="24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Arial"/>
                <a:cs typeface="Arial"/>
              </a:rPr>
              <a:t>lisica</a:t>
            </a:r>
          </a:p>
          <a:p>
            <a:r>
              <a:rPr lang="en-US" sz="2400" b="1" i="1" dirty="0" err="1">
                <a:solidFill>
                  <a:schemeClr val="bg1"/>
                </a:solidFill>
                <a:latin typeface="Arial"/>
                <a:cs typeface="Arial"/>
              </a:rPr>
              <a:t>Velikouhi</a:t>
            </a:r>
            <a:r>
              <a:rPr lang="en-US" sz="24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Arial"/>
                <a:cs typeface="Arial"/>
              </a:rPr>
              <a:t>šišmiš</a:t>
            </a:r>
            <a:r>
              <a:rPr lang="en-US" sz="24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Arial"/>
                <a:cs typeface="Arial"/>
              </a:rPr>
              <a:t>iz</a:t>
            </a:r>
            <a:r>
              <a:rPr lang="en-US" sz="24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Arial"/>
                <a:cs typeface="Arial"/>
              </a:rPr>
              <a:t>Townsenda</a:t>
            </a:r>
          </a:p>
          <a:p>
            <a:r>
              <a:rPr lang="en-US" sz="2400" b="1" i="1" dirty="0" err="1">
                <a:solidFill>
                  <a:schemeClr val="bg1"/>
                </a:solidFill>
                <a:latin typeface="Arial"/>
                <a:cs typeface="Arial"/>
              </a:rPr>
              <a:t>Zlatoglavi</a:t>
            </a:r>
            <a:r>
              <a:rPr lang="en-US" sz="24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Arial"/>
                <a:cs typeface="Arial"/>
              </a:rPr>
              <a:t>plodojedi</a:t>
            </a:r>
            <a:r>
              <a:rPr lang="en-US" sz="24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Arial"/>
                <a:cs typeface="Arial"/>
              </a:rPr>
              <a:t>šišmiš</a:t>
            </a:r>
          </a:p>
        </p:txBody>
      </p:sp>
    </p:spTree>
    <p:extLst>
      <p:ext uri="{BB962C8B-B14F-4D97-AF65-F5344CB8AC3E}">
        <p14:creationId xmlns:p14="http://schemas.microsoft.com/office/powerpoint/2010/main" val="8095007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16000" b="-1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54089-5887-4A1E-87E9-72E7F98DB43A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1" i="1" dirty="0">
                <a:cs typeface="Calibri"/>
              </a:rPr>
              <a:t>IZVORI:</a:t>
            </a:r>
            <a:endParaRPr lang="en-US" dirty="0">
              <a:cs typeface="Calibri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E5D4E5-9CD5-4B36-9FF2-1076B264C1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3600" i="1" dirty="0">
                <a:solidFill>
                  <a:schemeClr val="bg1"/>
                </a:solidFill>
                <a:cs typeface="Calibri"/>
              </a:rPr>
              <a:t>BIOKOVO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00BE9-83B1-4BA0-884B-9C12AA15947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i="1" dirty="0">
              <a:solidFill>
                <a:schemeClr val="bg1"/>
              </a:solidFill>
              <a:latin typeface="Arial"/>
              <a:cs typeface="Calibri"/>
            </a:endParaRPr>
          </a:p>
          <a:p>
            <a:pPr marL="0" indent="0">
              <a:buNone/>
            </a:pPr>
            <a:r>
              <a:rPr lang="en-US" i="1" dirty="0">
                <a:solidFill>
                  <a:schemeClr val="bg1"/>
                </a:solidFill>
                <a:latin typeface="Arial"/>
                <a:cs typeface="Calibri"/>
              </a:rPr>
              <a:t> pp-biokovo.hr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pPr marL="0" indent="0">
              <a:buNone/>
            </a:pPr>
            <a:r>
              <a:rPr lang="en-US" i="1" dirty="0">
                <a:solidFill>
                  <a:schemeClr val="bg1"/>
                </a:solidFill>
                <a:latin typeface="Arial"/>
                <a:cs typeface="Calibri"/>
                <a:hlinkClick r:id="rId3"/>
              </a:rPr>
              <a:t>www.parkovihrvatske.hr</a:t>
            </a:r>
            <a:endParaRPr lang="en-US" i="1" dirty="0">
              <a:solidFill>
                <a:schemeClr val="bg1"/>
              </a:solidFill>
              <a:latin typeface="Arial"/>
              <a:cs typeface="Calibri"/>
            </a:endParaRPr>
          </a:p>
          <a:p>
            <a:pPr marL="0" indent="0">
              <a:buNone/>
            </a:pPr>
            <a:r>
              <a:rPr lang="en-US" i="1" dirty="0">
                <a:solidFill>
                  <a:schemeClr val="bg1"/>
                </a:solidFill>
                <a:latin typeface="Arial"/>
                <a:cs typeface="Calibri"/>
              </a:rPr>
              <a:t>parks.dinarideas.org</a:t>
            </a:r>
          </a:p>
          <a:p>
            <a:pPr marL="0" indent="0">
              <a:buNone/>
            </a:pPr>
            <a:r>
              <a:rPr lang="en-US" i="1" dirty="0">
                <a:solidFill>
                  <a:schemeClr val="bg1"/>
                </a:solidFill>
                <a:latin typeface="Arial"/>
                <a:cs typeface="Calibri"/>
                <a:hlinkClick r:id="rId4"/>
              </a:rPr>
              <a:t>www.dinarskogorje.com</a:t>
            </a:r>
            <a:endParaRPr lang="en-US" i="1" dirty="0">
              <a:solidFill>
                <a:schemeClr val="bg1"/>
              </a:solidFill>
              <a:latin typeface="Arial"/>
              <a:cs typeface="Calibri"/>
            </a:endParaRPr>
          </a:p>
          <a:p>
            <a:pPr marL="0" indent="0">
              <a:buNone/>
            </a:pPr>
            <a:endParaRPr lang="en-US" i="1" dirty="0">
              <a:solidFill>
                <a:schemeClr val="bg1"/>
              </a:solidFill>
              <a:latin typeface="Arial"/>
              <a:cs typeface="Calibri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A0528E-3EF4-4761-8CC4-D16C1BC9F1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3600" i="1" dirty="0">
                <a:solidFill>
                  <a:schemeClr val="bg1"/>
                </a:solidFill>
                <a:cs typeface="Calibri"/>
              </a:rPr>
              <a:t>ŠIŠMIŠI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9212CE-FA80-4EC5-8321-3DD5E3E217F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/>
          </a:p>
          <a:p>
            <a:pPr marL="0" indent="0">
              <a:buNone/>
            </a:pPr>
            <a:r>
              <a:rPr lang="en-US" i="1" dirty="0">
                <a:solidFill>
                  <a:schemeClr val="bg1"/>
                </a:solidFill>
                <a:cs typeface="Calibri"/>
              </a:rPr>
              <a:t>defenders.org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pPr marL="0" indent="0">
              <a:buNone/>
            </a:pPr>
            <a:r>
              <a:rPr lang="en-US" i="1" dirty="0">
                <a:solidFill>
                  <a:schemeClr val="bg1"/>
                </a:solidFill>
                <a:cs typeface="Calibri"/>
                <a:hlinkClick r:id="rId5"/>
              </a:rPr>
              <a:t>www.haop.hr</a:t>
            </a:r>
            <a:endParaRPr lang="en-US" i="1" dirty="0">
              <a:solidFill>
                <a:schemeClr val="bg1"/>
              </a:solidFill>
              <a:cs typeface="Calibri"/>
            </a:endParaRPr>
          </a:p>
          <a:p>
            <a:pPr marL="0" indent="0">
              <a:buNone/>
            </a:pPr>
            <a:r>
              <a:rPr lang="en-US" i="1" dirty="0">
                <a:solidFill>
                  <a:schemeClr val="bg1"/>
                </a:solidFill>
                <a:cs typeface="Calibri"/>
                <a:hlinkClick r:id="rId6"/>
              </a:rPr>
              <a:t>www.brittanica.com</a:t>
            </a:r>
            <a:endParaRPr lang="en-US" i="1" dirty="0">
              <a:solidFill>
                <a:schemeClr val="bg1"/>
              </a:solidFill>
              <a:cs typeface="Calibri"/>
            </a:endParaRPr>
          </a:p>
          <a:p>
            <a:pPr marL="0" indent="0">
              <a:buNone/>
            </a:pPr>
            <a:endParaRPr lang="en-US" i="1" dirty="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37421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16000" b="-1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4" descr="A picture containing bat, sky, animal, bird&#10;&#10;Description generated with very high confidence">
            <a:extLst>
              <a:ext uri="{FF2B5EF4-FFF2-40B4-BE49-F238E27FC236}">
                <a16:creationId xmlns:a16="http://schemas.microsoft.com/office/drawing/2014/main" id="{2406A4D2-20A7-4A44-A421-DE8FC38FE9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 rot="-10500000" flipV="1">
            <a:off x="6029195" y="2504161"/>
            <a:ext cx="4768241" cy="3181610"/>
          </a:xfrm>
          <a:prstGeom prst="rect">
            <a:avLst/>
          </a:prstGeom>
        </p:spPr>
      </p:pic>
      <p:pic>
        <p:nvPicPr>
          <p:cNvPr id="34" name="Picture 34" descr="A close up of an animal&#10;&#10;Description generated with very high confidence">
            <a:extLst>
              <a:ext uri="{FF2B5EF4-FFF2-40B4-BE49-F238E27FC236}">
                <a16:creationId xmlns:a16="http://schemas.microsoft.com/office/drawing/2014/main" id="{03DA574B-CD79-4858-B917-645F4F6B01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7387" y="4619886"/>
            <a:ext cx="4319391" cy="2419872"/>
          </a:xfrm>
          <a:prstGeom prst="rect">
            <a:avLst/>
          </a:prstGeom>
        </p:spPr>
      </p:pic>
      <p:pic>
        <p:nvPicPr>
          <p:cNvPr id="28" name="Picture 28" descr="A cat wearing a suit and tie&#10;&#10;Description generated with very high confidence">
            <a:extLst>
              <a:ext uri="{FF2B5EF4-FFF2-40B4-BE49-F238E27FC236}">
                <a16:creationId xmlns:a16="http://schemas.microsoft.com/office/drawing/2014/main" id="{7E13E03B-BBCE-43B2-B216-66CC0DC299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 rot="10500000" flipV="1">
            <a:off x="7754545" y="4195086"/>
            <a:ext cx="4862186" cy="3230222"/>
          </a:xfrm>
          <a:prstGeom prst="rect">
            <a:avLst/>
          </a:prstGeom>
        </p:spPr>
      </p:pic>
      <p:pic>
        <p:nvPicPr>
          <p:cNvPr id="20" name="Picture 20" descr="A flock of seagulls flying in the air&#10;&#10;Description generated with very high confidence">
            <a:extLst>
              <a:ext uri="{FF2B5EF4-FFF2-40B4-BE49-F238E27FC236}">
                <a16:creationId xmlns:a16="http://schemas.microsoft.com/office/drawing/2014/main" id="{ADFD08EA-51FB-4AF9-885A-75867537CE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 rot="-10860000" flipV="1">
            <a:off x="-449062" y="3083913"/>
            <a:ext cx="5906022" cy="4424819"/>
          </a:xfrm>
          <a:prstGeom prst="rect">
            <a:avLst/>
          </a:prstGeom>
        </p:spPr>
      </p:pic>
      <p:pic>
        <p:nvPicPr>
          <p:cNvPr id="16" name="Picture 16" descr="A close up of an animal&#10;&#10;Description generated with very high confidence">
            <a:extLst>
              <a:ext uri="{FF2B5EF4-FFF2-40B4-BE49-F238E27FC236}">
                <a16:creationId xmlns:a16="http://schemas.microsoft.com/office/drawing/2014/main" id="{B1B10B2F-D64C-40F2-9812-56E8B65E96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xmlns="" r:id="rId10"/>
              </a:ext>
            </a:extLst>
          </a:blip>
          <a:stretch>
            <a:fillRect/>
          </a:stretch>
        </p:blipFill>
        <p:spPr>
          <a:xfrm>
            <a:off x="9719934" y="860121"/>
            <a:ext cx="2731199" cy="41148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DBF51AD-7463-4B6B-978F-EC703B3281EB}"/>
              </a:ext>
            </a:extLst>
          </p:cNvPr>
          <p:cNvSpPr txBox="1"/>
          <p:nvPr/>
        </p:nvSpPr>
        <p:spPr>
          <a:xfrm>
            <a:off x="8822586" y="4985359"/>
            <a:ext cx="2730500" cy="3175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r>
              <a:rPr lang="en-US">
                <a:hlinkClick r:id="rId11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10"/>
              </a:rPr>
              <a:t>CC BY-NC-ND</a:t>
            </a:r>
            <a:r>
              <a:rPr lang="en-US"/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C92DA0-C468-46EB-9C2A-EB9994409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squirrel on a branch&#10;&#10;Description generated with very high confidence">
            <a:extLst>
              <a:ext uri="{FF2B5EF4-FFF2-40B4-BE49-F238E27FC236}">
                <a16:creationId xmlns:a16="http://schemas.microsoft.com/office/drawing/2014/main" id="{FD0CC883-1CD3-41CC-92D5-1C690AA19B3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3085578" y="1534084"/>
            <a:ext cx="3630460" cy="23389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ACB5AF-0981-46FA-9C6A-8D684F45AA9F}"/>
              </a:ext>
            </a:extLst>
          </p:cNvPr>
          <p:cNvSpPr txBox="1"/>
          <p:nvPr/>
        </p:nvSpPr>
        <p:spPr>
          <a:xfrm>
            <a:off x="4724400" y="4311650"/>
            <a:ext cx="2743200" cy="3175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r>
              <a:rPr lang="en-US">
                <a:hlinkClick r:id="rId13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4"/>
              </a:rPr>
              <a:t>CC BY-SA</a:t>
            </a:r>
            <a:r>
              <a:rPr lang="en-US"/>
              <a:t>.</a:t>
            </a:r>
          </a:p>
        </p:txBody>
      </p:sp>
      <p:pic>
        <p:nvPicPr>
          <p:cNvPr id="8" name="Picture 8" descr="A picture containing animal, indoor, person, bat&#10;&#10;Description generated with very high confidence">
            <a:extLst>
              <a:ext uri="{FF2B5EF4-FFF2-40B4-BE49-F238E27FC236}">
                <a16:creationId xmlns:a16="http://schemas.microsoft.com/office/drawing/2014/main" id="{71D7F4C9-38C8-4100-A9B7-65F7D892B6A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5851743" y="51980"/>
            <a:ext cx="3139857" cy="235949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E86D71E-BCAE-4D8B-AD2D-02FA1CECCFCC}"/>
              </a:ext>
            </a:extLst>
          </p:cNvPr>
          <p:cNvSpPr txBox="1"/>
          <p:nvPr/>
        </p:nvSpPr>
        <p:spPr>
          <a:xfrm>
            <a:off x="4724400" y="4457700"/>
            <a:ext cx="2743200" cy="3175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r>
              <a:rPr lang="en-US">
                <a:hlinkClick r:id="rId15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4"/>
              </a:rPr>
              <a:t>CC BY-SA</a:t>
            </a:r>
            <a:r>
              <a:rPr lang="en-US"/>
              <a:t>.</a:t>
            </a:r>
          </a:p>
        </p:txBody>
      </p:sp>
      <p:pic>
        <p:nvPicPr>
          <p:cNvPr id="12" name="Picture 12" descr="A flock of seagulls flying in the air&#10;&#10;Description generated with very high confidence">
            <a:extLst>
              <a:ext uri="{FF2B5EF4-FFF2-40B4-BE49-F238E27FC236}">
                <a16:creationId xmlns:a16="http://schemas.microsoft.com/office/drawing/2014/main" id="{73AE51DF-9AD1-460A-AA1A-74050C47CFF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837473B0-CC2E-450A-ABE3-18F120FF3D39}">
                <a1611:picAttrSrcUrl xmlns:a1611="http://schemas.microsoft.com/office/drawing/2016/11/main" xmlns="" r:id="rId17"/>
              </a:ext>
            </a:extLst>
          </a:blip>
          <a:stretch>
            <a:fillRect/>
          </a:stretch>
        </p:blipFill>
        <p:spPr>
          <a:xfrm>
            <a:off x="-4175" y="-4702"/>
            <a:ext cx="3713967" cy="247285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60BD9E8-3A24-4E23-A3E7-3D679BA8116B}"/>
              </a:ext>
            </a:extLst>
          </p:cNvPr>
          <p:cNvSpPr txBox="1"/>
          <p:nvPr/>
        </p:nvSpPr>
        <p:spPr>
          <a:xfrm>
            <a:off x="4724400" y="4346575"/>
            <a:ext cx="2743200" cy="3175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r>
              <a:rPr lang="en-US">
                <a:hlinkClick r:id="rId18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17"/>
              </a:rPr>
              <a:t>CC BY</a:t>
            </a:r>
            <a:r>
              <a:rPr lang="en-US"/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F84B3-6337-4E13-8475-0A23A0FEE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1707" y="4247324"/>
            <a:ext cx="10515600" cy="12929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5400" b="1" i="1" u="sng" dirty="0">
                <a:solidFill>
                  <a:schemeClr val="bg1"/>
                </a:solidFill>
                <a:latin typeface="Calibri"/>
                <a:cs typeface="Calibri"/>
              </a:rPr>
              <a:t>HVALA NA POZORNOSTI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6274077-B0F9-4143-8DDB-4D1D10C97C3E}"/>
              </a:ext>
            </a:extLst>
          </p:cNvPr>
          <p:cNvSpPr txBox="1"/>
          <p:nvPr/>
        </p:nvSpPr>
        <p:spPr>
          <a:xfrm flipV="1">
            <a:off x="3920647" y="2933700"/>
            <a:ext cx="2826707" cy="841157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endParaRPr lang="en-US" dirty="0">
              <a:cs typeface="Calibri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AE69456-4765-4D8E-BCF8-B9A6DC1ABCD8}"/>
              </a:ext>
            </a:extLst>
          </p:cNvPr>
          <p:cNvSpPr txBox="1"/>
          <p:nvPr/>
        </p:nvSpPr>
        <p:spPr>
          <a:xfrm flipV="1">
            <a:off x="4212921" y="2380989"/>
            <a:ext cx="4141939" cy="569760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endParaRPr lang="en-US" dirty="0">
              <a:cs typeface="Calibri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922D7AE-C1C0-473B-AFCB-7862C002679B}"/>
              </a:ext>
            </a:extLst>
          </p:cNvPr>
          <p:cNvSpPr txBox="1"/>
          <p:nvPr/>
        </p:nvSpPr>
        <p:spPr>
          <a:xfrm flipV="1">
            <a:off x="1551140" y="1693232"/>
            <a:ext cx="3640898" cy="674143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endParaRPr lang="en-US" dirty="0">
              <a:cs typeface="Calibri"/>
            </a:endParaRPr>
          </a:p>
        </p:txBody>
      </p:sp>
      <p:pic>
        <p:nvPicPr>
          <p:cNvPr id="32" name="Picture 32" descr="A close up of an animal&#10;&#10;Description generated with very high confidence">
            <a:extLst>
              <a:ext uri="{FF2B5EF4-FFF2-40B4-BE49-F238E27FC236}">
                <a16:creationId xmlns:a16="http://schemas.microsoft.com/office/drawing/2014/main" id="{9BCB85A4-FC5C-4594-BCF7-244089822E8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1140000">
            <a:off x="3597058" y="-656573"/>
            <a:ext cx="2743200" cy="2743200"/>
          </a:xfrm>
          <a:prstGeom prst="rect">
            <a:avLst/>
          </a:prstGeom>
        </p:spPr>
      </p:pic>
      <p:pic>
        <p:nvPicPr>
          <p:cNvPr id="36" name="Picture 36" descr="A black and yellow bird&#10;&#10;Description generated with high confidence">
            <a:extLst>
              <a:ext uri="{FF2B5EF4-FFF2-40B4-BE49-F238E27FC236}">
                <a16:creationId xmlns:a16="http://schemas.microsoft.com/office/drawing/2014/main" id="{9506D453-ED28-40A2-8B12-0D83EEF9B3E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98121" y="1624077"/>
            <a:ext cx="3745282" cy="2106721"/>
          </a:xfrm>
          <a:prstGeom prst="rect">
            <a:avLst/>
          </a:prstGeom>
        </p:spPr>
      </p:pic>
      <p:pic>
        <p:nvPicPr>
          <p:cNvPr id="38" name="Picture 38" descr="A picture containing bat, mammal, animal, dark&#10;&#10;Description generated with very high confidence">
            <a:extLst>
              <a:ext uri="{FF2B5EF4-FFF2-40B4-BE49-F238E27FC236}">
                <a16:creationId xmlns:a16="http://schemas.microsoft.com/office/drawing/2014/main" id="{DDB5A2FF-7CE6-4FC3-B723-DB40C0F727E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-1260000">
            <a:off x="8764043" y="-606468"/>
            <a:ext cx="3463446" cy="230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6197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jena na vrhu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357</TotalTime>
  <Words>388</Words>
  <Application>Microsoft Office PowerPoint</Application>
  <PresentationFormat>Široki zaslon</PresentationFormat>
  <Paragraphs>96</Paragraphs>
  <Slides>16</Slides>
  <Notes>0</Notes>
  <HiddenSlides>0</HiddenSlides>
  <MMClips>1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16</vt:i4>
      </vt:variant>
    </vt:vector>
  </HeadingPairs>
  <TitlesOfParts>
    <vt:vector size="21" baseType="lpstr">
      <vt:lpstr>Arial</vt:lpstr>
      <vt:lpstr>Berlin Sans FB</vt:lpstr>
      <vt:lpstr>Calibri</vt:lpstr>
      <vt:lpstr>Calibri Light</vt:lpstr>
      <vt:lpstr>Tema sustava Office</vt:lpstr>
      <vt:lpstr>B I O K O V O</vt:lpstr>
      <vt:lpstr>Nastanak  i položaj</vt:lpstr>
      <vt:lpstr>Reljef</vt:lpstr>
      <vt:lpstr>Jame i špilje</vt:lpstr>
      <vt:lpstr>FLORA I FAUNA</vt:lpstr>
      <vt:lpstr>ATRAKCIJE</vt:lpstr>
      <vt:lpstr>PowerPoint prezentacija</vt:lpstr>
      <vt:lpstr>Š I Š M I Š I</vt:lpstr>
      <vt:lpstr>PREHRANA</vt:lpstr>
      <vt:lpstr>PONAŠANJE</vt:lpstr>
      <vt:lpstr>NASELJENOST</vt:lpstr>
      <vt:lpstr>Uz poboljšan sluh (ekolokaciju) kojom šišmiši traže hranu u mraku, I tako šalju zvučne valove iz usta ili nosa.Tako stvaraju jeku koja se odbija o predmet I vraća u uši šišmiša. Također se glasaju prepoznatljivim zvukom</vt:lpstr>
      <vt:lpstr>KARAKTERISTIKE</vt:lpstr>
      <vt:lpstr>VRSTE</vt:lpstr>
      <vt:lpstr>IZVORI: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inf5</dc:creator>
  <cp:lastModifiedBy>inf5</cp:lastModifiedBy>
  <cp:revision>669</cp:revision>
  <dcterms:created xsi:type="dcterms:W3CDTF">2019-05-14T07:32:56Z</dcterms:created>
  <dcterms:modified xsi:type="dcterms:W3CDTF">2019-05-28T06:59:58Z</dcterms:modified>
</cp:coreProperties>
</file>